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embeddings/oleObject1.bin" ContentType="application/vnd.openxmlformats-officedocument.oleObject"/>
  <Override PartName="/ppt/notesSlides/notesSlide15.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9" r:id="rId1"/>
  </p:sldMasterIdLst>
  <p:notesMasterIdLst>
    <p:notesMasterId r:id="rId33"/>
  </p:notesMasterIdLst>
  <p:sldIdLst>
    <p:sldId id="256" r:id="rId2"/>
    <p:sldId id="317" r:id="rId3"/>
    <p:sldId id="353" r:id="rId4"/>
    <p:sldId id="316" r:id="rId5"/>
    <p:sldId id="314" r:id="rId6"/>
    <p:sldId id="260"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287" r:id="rId32"/>
  </p:sldIdLst>
  <p:sldSz cx="9144000" cy="6858000" type="screen4x3"/>
  <p:notesSz cx="6858000" cy="9144000"/>
  <p:defaultTextStyle>
    <a:defPPr>
      <a:defRPr lang="en-US"/>
    </a:defPPr>
    <a:lvl1pPr algn="l" rtl="0" eaLnBrk="0" fontAlgn="base" hangingPunct="0">
      <a:spcBef>
        <a:spcPct val="0"/>
      </a:spcBef>
      <a:spcAft>
        <a:spcPct val="0"/>
      </a:spcAft>
      <a:defRPr sz="30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30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30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30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30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30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30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30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30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4" d="100"/>
          <a:sy n="134" d="100"/>
        </p:scale>
        <p:origin x="-3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Wilfred:Documents:Southwestern:Courses:Labs:Phys%20General:Excel%20Tutorial:Example%20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Verdana"/>
                <a:ea typeface="Verdana"/>
                <a:cs typeface="Verdana"/>
              </a:defRPr>
            </a:pPr>
            <a:r>
              <a:rPr lang="en-US"/>
              <a:t>Ideal Gas Law at Constant Volume</a:t>
            </a:r>
          </a:p>
        </c:rich>
      </c:tx>
      <c:layout>
        <c:manualLayout>
          <c:xMode val="edge"/>
          <c:yMode val="edge"/>
          <c:x val="0.255144161092706"/>
          <c:y val="0.0352113130097463"/>
        </c:manualLayout>
      </c:layout>
      <c:overlay val="0"/>
      <c:spPr>
        <a:noFill/>
        <a:ln w="25400">
          <a:noFill/>
        </a:ln>
      </c:spPr>
    </c:title>
    <c:autoTitleDeleted val="0"/>
    <c:plotArea>
      <c:layout>
        <c:manualLayout>
          <c:layoutTarget val="inner"/>
          <c:xMode val="edge"/>
          <c:yMode val="edge"/>
          <c:x val="0.109053552725108"/>
          <c:y val="0.186619958951655"/>
          <c:w val="0.734568270242709"/>
          <c:h val="0.630282502874459"/>
        </c:manualLayout>
      </c:layout>
      <c:scatterChart>
        <c:scatterStyle val="lineMarker"/>
        <c:varyColors val="0"/>
        <c:ser>
          <c:idx val="0"/>
          <c:order val="0"/>
          <c:tx>
            <c:v>Table 1</c:v>
          </c:tx>
          <c:spPr>
            <a:ln w="28575">
              <a:noFill/>
            </a:ln>
          </c:spPr>
          <c:marker>
            <c:symbol val="diamond"/>
            <c:size val="5"/>
            <c:spPr>
              <a:solidFill>
                <a:srgbClr val="63AAFE"/>
              </a:solidFill>
              <a:ln>
                <a:solidFill>
                  <a:srgbClr val="63AAFE"/>
                </a:solidFill>
                <a:prstDash val="solid"/>
              </a:ln>
              <a:effectLst>
                <a:outerShdw dist="35921" dir="2700000" algn="br">
                  <a:srgbClr val="000000"/>
                </a:outerShdw>
              </a:effectLst>
            </c:spPr>
          </c:marker>
          <c:trendline>
            <c:spPr>
              <a:ln w="25400">
                <a:solidFill>
                  <a:srgbClr val="000000"/>
                </a:solidFill>
                <a:prstDash val="solid"/>
              </a:ln>
            </c:spPr>
            <c:trendlineType val="linear"/>
            <c:dispRSqr val="1"/>
            <c:dispEq val="1"/>
            <c:trendlineLbl>
              <c:layout/>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en-US"/>
                </a:p>
              </c:txPr>
            </c:trendlineLbl>
          </c:trendline>
          <c:xVal>
            <c:numRef>
              <c:f>Sheet1!$B$3:$B$10</c:f>
              <c:numCache>
                <c:formatCode>General</c:formatCode>
                <c:ptCount val="8"/>
                <c:pt idx="0">
                  <c:v>1.0</c:v>
                </c:pt>
                <c:pt idx="1">
                  <c:v>2.0</c:v>
                </c:pt>
                <c:pt idx="2">
                  <c:v>3.0</c:v>
                </c:pt>
                <c:pt idx="3">
                  <c:v>4.0</c:v>
                </c:pt>
                <c:pt idx="4">
                  <c:v>5.0</c:v>
                </c:pt>
                <c:pt idx="5">
                  <c:v>6.0</c:v>
                </c:pt>
                <c:pt idx="6">
                  <c:v>7.0</c:v>
                </c:pt>
                <c:pt idx="7">
                  <c:v>8.0</c:v>
                </c:pt>
              </c:numCache>
            </c:numRef>
          </c:xVal>
          <c:yVal>
            <c:numRef>
              <c:f>Sheet1!$C$3:$C$10</c:f>
              <c:numCache>
                <c:formatCode>General</c:formatCode>
                <c:ptCount val="8"/>
                <c:pt idx="0">
                  <c:v>2.0</c:v>
                </c:pt>
                <c:pt idx="1">
                  <c:v>4.0</c:v>
                </c:pt>
                <c:pt idx="2">
                  <c:v>7.0</c:v>
                </c:pt>
                <c:pt idx="3">
                  <c:v>8.0</c:v>
                </c:pt>
                <c:pt idx="4">
                  <c:v>10.0</c:v>
                </c:pt>
                <c:pt idx="5">
                  <c:v>12.0</c:v>
                </c:pt>
                <c:pt idx="6">
                  <c:v>13.0</c:v>
                </c:pt>
                <c:pt idx="7">
                  <c:v>16.0</c:v>
                </c:pt>
              </c:numCache>
            </c:numRef>
          </c:yVal>
          <c:smooth val="0"/>
        </c:ser>
        <c:ser>
          <c:idx val="1"/>
          <c:order val="1"/>
          <c:tx>
            <c:v>Table 2</c:v>
          </c:tx>
          <c:spPr>
            <a:ln w="28575">
              <a:noFill/>
            </a:ln>
          </c:spPr>
          <c:marker>
            <c:symbol val="square"/>
            <c:size val="5"/>
            <c:spPr>
              <a:solidFill>
                <a:srgbClr val="DD2D32"/>
              </a:solidFill>
              <a:ln>
                <a:solidFill>
                  <a:srgbClr val="DD2D32"/>
                </a:solidFill>
                <a:prstDash val="solid"/>
              </a:ln>
              <a:effectLst>
                <a:outerShdw dist="35921" dir="2700000" algn="br">
                  <a:srgbClr val="000000"/>
                </a:outerShdw>
              </a:effectLst>
            </c:spPr>
          </c:marker>
          <c:trendline>
            <c:spPr>
              <a:ln w="25400">
                <a:solidFill>
                  <a:srgbClr val="000000"/>
                </a:solidFill>
                <a:prstDash val="solid"/>
              </a:ln>
            </c:spPr>
            <c:trendlineType val="linear"/>
            <c:dispRSqr val="1"/>
            <c:dispEq val="1"/>
            <c:trendlineLbl>
              <c:layout>
                <c:manualLayout>
                  <c:x val="0.0453860482821807"/>
                  <c:y val="0.210115741503076"/>
                </c:manualLayout>
              </c:layout>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en-US"/>
                </a:p>
              </c:txPr>
            </c:trendlineLbl>
          </c:trendline>
          <c:xVal>
            <c:numRef>
              <c:f>Sheet1!$E$3:$E$11</c:f>
              <c:numCache>
                <c:formatCode>General</c:formatCode>
                <c:ptCount val="9"/>
                <c:pt idx="0">
                  <c:v>3.0</c:v>
                </c:pt>
                <c:pt idx="1">
                  <c:v>4.0</c:v>
                </c:pt>
                <c:pt idx="2">
                  <c:v>5.0</c:v>
                </c:pt>
                <c:pt idx="3">
                  <c:v>6.0</c:v>
                </c:pt>
                <c:pt idx="4">
                  <c:v>7.0</c:v>
                </c:pt>
                <c:pt idx="5">
                  <c:v>8.0</c:v>
                </c:pt>
                <c:pt idx="6">
                  <c:v>9.0</c:v>
                </c:pt>
                <c:pt idx="7">
                  <c:v>10.0</c:v>
                </c:pt>
                <c:pt idx="8">
                  <c:v>11.0</c:v>
                </c:pt>
              </c:numCache>
            </c:numRef>
          </c:xVal>
          <c:yVal>
            <c:numRef>
              <c:f>Sheet1!$F$3:$F$11</c:f>
              <c:numCache>
                <c:formatCode>General</c:formatCode>
                <c:ptCount val="9"/>
                <c:pt idx="0">
                  <c:v>5.0</c:v>
                </c:pt>
                <c:pt idx="1">
                  <c:v>6.0</c:v>
                </c:pt>
                <c:pt idx="2">
                  <c:v>8.0</c:v>
                </c:pt>
                <c:pt idx="3">
                  <c:v>8.0</c:v>
                </c:pt>
                <c:pt idx="4">
                  <c:v>9.0</c:v>
                </c:pt>
                <c:pt idx="5">
                  <c:v>9.5</c:v>
                </c:pt>
                <c:pt idx="6">
                  <c:v>11.0</c:v>
                </c:pt>
                <c:pt idx="7">
                  <c:v>12.0</c:v>
                </c:pt>
                <c:pt idx="8">
                  <c:v>13.0</c:v>
                </c:pt>
              </c:numCache>
            </c:numRef>
          </c:yVal>
          <c:smooth val="0"/>
        </c:ser>
        <c:dLbls>
          <c:showLegendKey val="0"/>
          <c:showVal val="0"/>
          <c:showCatName val="0"/>
          <c:showSerName val="0"/>
          <c:showPercent val="0"/>
          <c:showBubbleSize val="0"/>
        </c:dLbls>
        <c:axId val="-2132322120"/>
        <c:axId val="-2089756872"/>
      </c:scatterChart>
      <c:valAx>
        <c:axId val="-2132322120"/>
        <c:scaling>
          <c:orientation val="minMax"/>
        </c:scaling>
        <c:delete val="0"/>
        <c:axPos val="b"/>
        <c:title>
          <c:tx>
            <c:rich>
              <a:bodyPr/>
              <a:lstStyle/>
              <a:p>
                <a:pPr>
                  <a:defRPr sz="1000" b="1" i="0" u="none" strike="noStrike" baseline="0">
                    <a:solidFill>
                      <a:srgbClr val="000000"/>
                    </a:solidFill>
                    <a:latin typeface="Verdana"/>
                    <a:ea typeface="Verdana"/>
                    <a:cs typeface="Verdana"/>
                  </a:defRPr>
                </a:pPr>
                <a:r>
                  <a:rPr lang="en-US"/>
                  <a:t>Temperature (K)</a:t>
                </a:r>
              </a:p>
            </c:rich>
          </c:tx>
          <c:layout>
            <c:manualLayout>
              <c:xMode val="edge"/>
              <c:yMode val="edge"/>
              <c:x val="0.372428170627256"/>
              <c:y val="0.8978884817485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Verdana"/>
                <a:ea typeface="Verdana"/>
                <a:cs typeface="Verdana"/>
              </a:defRPr>
            </a:pPr>
            <a:endParaRPr lang="en-US"/>
          </a:p>
        </c:txPr>
        <c:crossAx val="-2089756872"/>
        <c:crosses val="autoZero"/>
        <c:crossBetween val="midCat"/>
      </c:valAx>
      <c:valAx>
        <c:axId val="-2089756872"/>
        <c:scaling>
          <c:orientation val="minMax"/>
        </c:scaling>
        <c:delete val="0"/>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Verdana"/>
                    <a:ea typeface="Verdana"/>
                    <a:cs typeface="Verdana"/>
                  </a:defRPr>
                </a:pPr>
                <a:r>
                  <a:rPr lang="en-US"/>
                  <a:t>Pressure (atm)</a:t>
                </a:r>
              </a:p>
            </c:rich>
          </c:tx>
          <c:layout>
            <c:manualLayout>
              <c:xMode val="edge"/>
              <c:yMode val="edge"/>
              <c:x val="0.0267489846306869"/>
              <c:y val="0.34154973619453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Verdana"/>
                <a:ea typeface="Verdana"/>
                <a:cs typeface="Verdana"/>
              </a:defRPr>
            </a:pPr>
            <a:endParaRPr lang="en-US"/>
          </a:p>
        </c:txPr>
        <c:crossAx val="-2132322120"/>
        <c:crosses val="autoZero"/>
        <c:crossBetween val="midCat"/>
      </c:valAx>
      <c:spPr>
        <a:solidFill>
          <a:srgbClr val="CDCDCD"/>
        </a:solidFill>
        <a:ln w="12700">
          <a:solidFill>
            <a:srgbClr val="808080"/>
          </a:solidFill>
          <a:prstDash val="solid"/>
        </a:ln>
      </c:spPr>
    </c:plotArea>
    <c:legend>
      <c:legendPos val="r"/>
      <c:legendEntry>
        <c:idx val="2"/>
        <c:delete val="1"/>
      </c:legendEntry>
      <c:legendEntry>
        <c:idx val="3"/>
        <c:delete val="1"/>
      </c:legendEntry>
      <c:layout>
        <c:manualLayout>
          <c:xMode val="edge"/>
          <c:yMode val="edge"/>
          <c:x val="0.876543650205586"/>
          <c:y val="0.450704806524753"/>
          <c:w val="0.111111166927469"/>
          <c:h val="0.102112807728264"/>
        </c:manualLayout>
      </c:layout>
      <c:overlay val="0"/>
      <c:spPr>
        <a:solidFill>
          <a:srgbClr val="FFFFFF"/>
        </a:solidFill>
        <a:ln w="25400">
          <a:noFill/>
        </a:ln>
      </c:spPr>
      <c:txPr>
        <a:bodyPr/>
        <a:lstStyle/>
        <a:p>
          <a:pPr>
            <a:defRPr sz="920" b="0" i="0" u="none" strike="noStrike" baseline="0">
              <a:solidFill>
                <a:srgbClr val="000000"/>
              </a:solidFill>
              <a:latin typeface="Verdana"/>
              <a:ea typeface="Verdana"/>
              <a:cs typeface="Verdana"/>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Verdana"/>
          <a:ea typeface="Verdana"/>
          <a:cs typeface="Verdana"/>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Constantia" charset="0"/>
              </a:defRPr>
            </a:lvl1pPr>
          </a:lstStyle>
          <a:p>
            <a:pPr>
              <a:defRPr/>
            </a:pPr>
            <a:endParaRPr lang="en-US"/>
          </a:p>
        </p:txBody>
      </p:sp>
      <p:sp>
        <p:nvSpPr>
          <p:cNvPr id="706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Constantia"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06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Constantia" charset="0"/>
              </a:defRPr>
            </a:lvl1pPr>
          </a:lstStyle>
          <a:p>
            <a:pPr>
              <a:defRPr/>
            </a:pPr>
            <a:endParaRPr lang="en-US"/>
          </a:p>
        </p:txBody>
      </p:sp>
      <p:sp>
        <p:nvSpPr>
          <p:cNvPr id="706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Constantia" charset="0"/>
              </a:defRPr>
            </a:lvl1pPr>
          </a:lstStyle>
          <a:p>
            <a:pPr>
              <a:defRPr/>
            </a:pPr>
            <a:fld id="{4EC45591-5CD6-9246-BC6D-F8805C95D5C4}" type="slidenum">
              <a:rPr lang="en-US"/>
              <a:pPr>
                <a:defRPr/>
              </a:pPr>
              <a:t>‹#›</a:t>
            </a:fld>
            <a:endParaRPr lang="en-US"/>
          </a:p>
        </p:txBody>
      </p:sp>
    </p:spTree>
    <p:extLst>
      <p:ext uri="{BB962C8B-B14F-4D97-AF65-F5344CB8AC3E}">
        <p14:creationId xmlns:p14="http://schemas.microsoft.com/office/powerpoint/2010/main" val="153909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nstantia"/>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Constantia"/>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Constantia"/>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Constantia"/>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Constantia"/>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B6344BA-829E-0E47-BB75-4FE24630818F}"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A5C4E81-B928-664E-B904-A2B2802C1BFF}" type="slidenum">
              <a:rPr lang="en-US"/>
              <a:pPr/>
              <a:t>22</a:t>
            </a:fld>
            <a:endParaRPr lang="en-US"/>
          </a:p>
        </p:txBody>
      </p:sp>
      <p:sp>
        <p:nvSpPr>
          <p:cNvPr id="48131" name="Rectangle 2"/>
          <p:cNvSpPr>
            <a:spLocks noGrp="1" noRot="1" noChangeAspect="1" noChangeArrowheads="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69C8E6F-16F4-3949-BBB3-B1934AFE0263}" type="slidenum">
              <a:rPr lang="en-US"/>
              <a:pPr/>
              <a:t>23</a:t>
            </a:fld>
            <a:endParaRPr lang="en-US"/>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806CB25-09BC-DC46-B0B4-70F56F2A1C48}" type="slidenum">
              <a:rPr lang="en-US"/>
              <a:pPr/>
              <a:t>24</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6DF9AF6-E132-4346-BF03-0B232E929E8F}" type="slidenum">
              <a:rPr lang="en-US"/>
              <a:pPr/>
              <a:t>27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68CDF07-9DE9-4345-B7F4-C5E9914A4F6D}" type="slidenum">
              <a:rPr lang="en-US"/>
              <a:pPr/>
              <a:t>28</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6A59B0C7-4C4C-AE40-97CA-420889998574}" type="slidenum">
              <a:rPr lang="en-US"/>
              <a:pPr/>
              <a:t>29</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05A40B8B-D7B2-0C4B-B895-888B5B6C33E2}" type="slidenum">
              <a:rPr lang="en-US"/>
              <a:pPr/>
              <a:t>31</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1198E1A3-8CA8-CE4E-B689-8856B7DA511E}" type="slidenum">
              <a:rPr lang="en-US" smtClean="0"/>
              <a:pPr/>
              <a:t>3</a:t>
            </a:fld>
            <a:endParaRPr lang="en-US" smtClean="0"/>
          </a:p>
        </p:txBody>
      </p:sp>
      <p:sp>
        <p:nvSpPr>
          <p:cNvPr id="17411" name="Rectangle 2"/>
          <p:cNvSpPr>
            <a:spLocks noGrp="1" noRot="1" noChangeAspect="1" noChangeArrowheads="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n-US" smtClean="0">
              <a:latin typeface="Constantia"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3AAAF32-98AC-EF4B-85BD-BD3CC879D9A7}" type="slidenum">
              <a:rPr lang="en-US" smtClean="0"/>
              <a:pPr/>
              <a:t>4</a:t>
            </a:fld>
            <a:endParaRPr lang="en-US" smtClean="0"/>
          </a:p>
        </p:txBody>
      </p:sp>
      <p:sp>
        <p:nvSpPr>
          <p:cNvPr id="19459" name="Rectangle 1026"/>
          <p:cNvSpPr>
            <a:spLocks noGrp="1" noRot="1" noChangeAspect="1" noChangeArrowheads="1"/>
          </p:cNvSpPr>
          <p:nvPr>
            <p:ph type="sldImg"/>
          </p:nvPr>
        </p:nvSpPr>
        <p:spPr>
          <a:solidFill>
            <a:srgbClr val="FFFFFF"/>
          </a:solidFill>
          <a:ln/>
        </p:spPr>
      </p:sp>
      <p:sp>
        <p:nvSpPr>
          <p:cNvPr id="19460"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onstantia"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5589712-C382-0341-9FF1-968B6B85DE83}" type="slidenum">
              <a:rPr lang="en-US"/>
              <a:pPr/>
              <a:t>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32753FCF-6489-BC44-9F0F-83535A24008D}" type="slidenum">
              <a:rPr lang="en-US"/>
              <a:pPr/>
              <a:t>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C18992E-62B5-0C49-A1E8-E186BCE68BA9}" type="slidenum">
              <a:rPr lang="en-US"/>
              <a:pPr/>
              <a:t>18</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EAB9EAD-55BA-2E45-B108-695A669E0C02}" type="slidenum">
              <a:rPr lang="en-US"/>
              <a:pPr/>
              <a:t>19</a:t>
            </a:fld>
            <a:endParaRPr lang="en-US"/>
          </a:p>
        </p:txBody>
      </p:sp>
      <p:sp>
        <p:nvSpPr>
          <p:cNvPr id="41987" name="Rectangle 2"/>
          <p:cNvSpPr>
            <a:spLocks noGrp="1" noRot="1" noChangeAspect="1" noChangeArrowheads="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2B95FDF-A1F8-DB4A-BAB8-72AC846EC7AC}" type="slidenum">
              <a:rPr lang="en-US"/>
              <a:pPr/>
              <a:t>20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5864F8E-7338-6347-8F62-43E2BDDE85CE}" type="slidenum">
              <a:rPr lang="en-US"/>
              <a:pPr/>
              <a:t>21</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atin typeface="Constantia"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F7E81C-D8C1-3D4E-BF2A-8DDEB62F95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A4ACEC7-7398-2541-877A-A7530C302D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6EE70D8-ABD9-6845-9B12-621D262E4F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08916B5-EB2C-194B-AF40-24CEC383E2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ADA70C-2686-E74B-80C8-D1DCAE86B92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89611-D91E-FF42-9DC8-C64EB298D0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8ED7578F-A190-9742-8672-1A0293DAFF4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E18685F-D3C3-E548-9AB3-7837C9C054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4BBB770-D633-EB41-9FE0-1BF769DD47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0B36793-D5FE-1A43-8BFE-4A4265E42F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a typeface="ＭＳ Ｐゴシック" charset="-128"/>
              <a:cs typeface="ＭＳ Ｐゴシック" charset="-128"/>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a typeface="ＭＳ Ｐゴシック" charset="-128"/>
              <a:cs typeface="ＭＳ Ｐゴシック" charset="-128"/>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prstTxWarp prst="textNoShape">
              <a:avLst/>
            </a:prstTxWarp>
          </a:bodyPr>
          <a:lstStyle/>
          <a:p>
            <a:pPr eaLnBrk="1" hangingPunct="1">
              <a:defRPr/>
            </a:pPr>
            <a:endParaRPr lang="en-US">
              <a:latin typeface="Constantia"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prstTxWarp prst="textNoShape">
              <a:avLst/>
            </a:prstTxWarp>
          </a:bodyPr>
          <a:lstStyle/>
          <a:p>
            <a:pPr eaLnBrk="1" hangingPunct="1">
              <a:defRPr/>
            </a:pPr>
            <a:endParaRPr lang="en-US">
              <a:latin typeface="Constantia"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057A565-E1DB-9B44-A6C0-3DF7F6AE86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prstTxWarp prst="textNoShape">
              <a:avLst/>
            </a:prstTxWarp>
          </a:bodyPr>
          <a:lstStyle/>
          <a:p>
            <a:pPr eaLnBrk="1" hangingPunct="1">
              <a:defRPr/>
            </a:pPr>
            <a:endParaRPr lang="en-US">
              <a:latin typeface="Constantia"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prstTxWarp prst="textNoShape">
              <a:avLst/>
            </a:prstTxWarp>
          </a:bodyPr>
          <a:lstStyle/>
          <a:p>
            <a:pPr eaLnBrk="1" hangingPunct="1">
              <a:defRPr/>
            </a:pPr>
            <a:endParaRPr lang="en-US">
              <a:latin typeface="Constantia" charset="0"/>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latin typeface="Constantia"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latin typeface="Constantia"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charset="0"/>
              </a:defRPr>
            </a:lvl1pPr>
          </a:lstStyle>
          <a:p>
            <a:pPr>
              <a:defRPr/>
            </a:pPr>
            <a:fld id="{CBEEB890-9622-D641-B1CE-821225FE75DE}"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prstTxWarp prst="textNoShape">
                <a:avLst/>
              </a:prstTxWarp>
            </a:bodyPr>
            <a:lstStyle/>
            <a:p>
              <a:pPr>
                <a:defRPr/>
              </a:pPr>
              <a:endParaRPr lang="en-US">
                <a:latin typeface="Constantia"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prstTxWarp prst="textNoShape">
                <a:avLst/>
              </a:prstTxWarp>
            </a:bodyPr>
            <a:lstStyle/>
            <a:p>
              <a:pPr>
                <a:defRPr/>
              </a:pPr>
              <a:endParaRPr lang="en-US">
                <a:latin typeface="Constantia" charset="0"/>
              </a:endParaRPr>
            </a:p>
          </p:txBody>
        </p:sp>
      </p:gr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8" r:id="rId9"/>
    <p:sldLayoutId id="2147483806" r:id="rId10"/>
    <p:sldLayoutId id="2147483807" r:id="rId11"/>
  </p:sldLayoutIdLst>
  <p:hf sldNum="0" hdr="0"/>
  <p:txStyles>
    <p:titleStyle>
      <a:lvl1pPr algn="l" rtl="0" eaLnBrk="0" fontAlgn="base" hangingPunct="0">
        <a:spcBef>
          <a:spcPct val="0"/>
        </a:spcBef>
        <a:spcAft>
          <a:spcPct val="0"/>
        </a:spcAft>
        <a:defRPr sz="5000" kern="1200">
          <a:solidFill>
            <a:schemeClr val="tx2"/>
          </a:solidFill>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2pPr>
      <a:lvl3pPr algn="l" rtl="0" eaLnBrk="0" fontAlgn="base" hangingPunct="0">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3pPr>
      <a:lvl4pPr algn="l" rtl="0" eaLnBrk="0" fontAlgn="base" hangingPunct="0">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4pPr>
      <a:lvl5pPr algn="l" rtl="0" eaLnBrk="0" fontAlgn="base" hangingPunct="0">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5pPr>
      <a:lvl6pPr marL="457200" algn="l" rtl="0" fontAlgn="base">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6pPr>
      <a:lvl7pPr marL="914400" algn="l" rtl="0" fontAlgn="base">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7pPr>
      <a:lvl8pPr marL="1371600" algn="l" rtl="0" fontAlgn="base">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8pPr>
      <a:lvl9pPr marL="1828800" algn="l" rtl="0" fontAlgn="base">
        <a:spcBef>
          <a:spcPct val="0"/>
        </a:spcBef>
        <a:spcAft>
          <a:spcPct val="0"/>
        </a:spcAft>
        <a:defRPr sz="5000">
          <a:solidFill>
            <a:schemeClr val="tx2"/>
          </a:solidFill>
          <a:latin typeface="Calibri" pitchFamily="-65" charset="0"/>
          <a:ea typeface="ＭＳ Ｐゴシック" pitchFamily="-65" charset="-128"/>
          <a:cs typeface="ＭＳ Ｐゴシック" pitchFamily="-65" charset="-128"/>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ＭＳ Ｐゴシック" pitchFamily="-65" charset="-128"/>
          <a:cs typeface="ＭＳ Ｐゴシック" pitchFamily="-65" charset="-128"/>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ＭＳ Ｐゴシック" pitchFamily="-65" charset="-128"/>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ＭＳ Ｐゴシック" pitchFamily="-65" charset="-128"/>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ＭＳ Ｐゴシック" pitchFamily="-65" charset="-128"/>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ＭＳ Ｐゴシック" pitchFamily="-65"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pt.swccd.edu/hle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2.bin"/><Relationship Id="rId5" Type="http://schemas.openxmlformats.org/officeDocument/2006/relationships/image" Target="../media/image3.emf"/><Relationship Id="rId6" Type="http://schemas.openxmlformats.org/officeDocument/2006/relationships/oleObject" Target="../embeddings/oleObject3.bin"/><Relationship Id="rId7"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4.xml.rels><?xml version="1.0" encoding="UTF-8" standalone="yes"?>
<Relationships xmlns="http://schemas.openxmlformats.org/package/2006/relationships"><Relationship Id="rId3" Type="http://schemas.openxmlformats.org/officeDocument/2006/relationships/hyperlink" Target="http://dept.swccd.edu/hlee" TargetMode="External"/><Relationship Id="rId4" Type="http://schemas.openxmlformats.org/officeDocument/2006/relationships/hyperlink" Target="http://www.swccd.edu" TargetMode="External"/><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a:t>Phys </a:t>
            </a:r>
            <a:r>
              <a:rPr lang="en-US" dirty="0" smtClean="0"/>
              <a:t>175</a:t>
            </a:r>
            <a:endParaRPr lang="en-US" dirty="0"/>
          </a:p>
        </p:txBody>
      </p:sp>
      <p:sp>
        <p:nvSpPr>
          <p:cNvPr id="14339" name="Rectangle 3"/>
          <p:cNvSpPr>
            <a:spLocks noGrp="1" noChangeArrowheads="1"/>
          </p:cNvSpPr>
          <p:nvPr>
            <p:ph type="subTitle" idx="1"/>
          </p:nvPr>
        </p:nvSpPr>
        <p:spPr>
          <a:xfrm>
            <a:off x="533400" y="3228975"/>
            <a:ext cx="7854950" cy="1752600"/>
          </a:xfrm>
        </p:spPr>
        <p:txBody>
          <a:bodyPr/>
          <a:lstStyle/>
          <a:p>
            <a:pPr marR="0" eaLnBrk="1" hangingPunct="1"/>
            <a:r>
              <a:rPr lang="en-US">
                <a:ea typeface="ＭＳ Ｐゴシック" charset="-128"/>
                <a:cs typeface="ＭＳ Ｐゴシック" charset="-128"/>
              </a:rPr>
              <a:t>College Physics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9150"/>
          </a:xfrm>
        </p:spPr>
        <p:txBody>
          <a:bodyPr/>
          <a:lstStyle/>
          <a:p>
            <a:r>
              <a:rPr lang="en-US" dirty="0" smtClean="0"/>
              <a:t>Lab Notebook</a:t>
            </a:r>
            <a:endParaRPr lang="en-US" dirty="0"/>
          </a:p>
        </p:txBody>
      </p:sp>
      <p:sp>
        <p:nvSpPr>
          <p:cNvPr id="3" name="Content Placeholder 2"/>
          <p:cNvSpPr>
            <a:spLocks noGrp="1"/>
          </p:cNvSpPr>
          <p:nvPr>
            <p:ph idx="1"/>
          </p:nvPr>
        </p:nvSpPr>
        <p:spPr>
          <a:xfrm>
            <a:off x="457200" y="990600"/>
            <a:ext cx="8229600" cy="5486399"/>
          </a:xfrm>
        </p:spPr>
        <p:txBody>
          <a:bodyPr/>
          <a:lstStyle/>
          <a:p>
            <a:r>
              <a:rPr lang="en-US" dirty="0" smtClean="0"/>
              <a:t>Table of content: Leave the first two pages of the notebook for the table of content.</a:t>
            </a:r>
          </a:p>
          <a:p>
            <a:r>
              <a:rPr lang="en-US" dirty="0" smtClean="0"/>
              <a:t>Title, name and date: Include names of your lab partners.</a:t>
            </a:r>
          </a:p>
          <a:p>
            <a:r>
              <a:rPr lang="en-US" dirty="0" smtClean="0"/>
              <a:t>Purpose</a:t>
            </a:r>
          </a:p>
          <a:p>
            <a:r>
              <a:rPr lang="en-US" dirty="0" smtClean="0"/>
              <a:t>Setup: Typically contains diagrams.</a:t>
            </a:r>
          </a:p>
          <a:p>
            <a:r>
              <a:rPr lang="en-US" dirty="0" smtClean="0"/>
              <a:t>Procedure and data: Important! Record honestly, and be as careful as you can.</a:t>
            </a:r>
          </a:p>
          <a:p>
            <a:r>
              <a:rPr lang="en-US" dirty="0" smtClean="0"/>
              <a:t>Analysis: Typically includes calculations.</a:t>
            </a:r>
          </a:p>
          <a:p>
            <a:r>
              <a:rPr lang="en-US" dirty="0" smtClean="0"/>
              <a:t>Sources of error</a:t>
            </a:r>
          </a:p>
          <a:p>
            <a:r>
              <a:rPr lang="en-US" dirty="0" smtClean="0"/>
              <a:t>Conclusion: Less than half a page. Be quantitative.</a:t>
            </a:r>
          </a:p>
          <a:p>
            <a:r>
              <a:rPr lang="en-US" dirty="0" smtClean="0"/>
              <a:t>Questions: Answers questions from the manual.</a:t>
            </a:r>
            <a:endParaRPr lang="en-US" dirty="0"/>
          </a:p>
        </p:txBody>
      </p:sp>
    </p:spTree>
    <p:extLst>
      <p:ext uri="{BB962C8B-B14F-4D97-AF65-F5344CB8AC3E}">
        <p14:creationId xmlns:p14="http://schemas.microsoft.com/office/powerpoint/2010/main" val="482724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90550"/>
          </a:xfrm>
        </p:spPr>
        <p:txBody>
          <a:bodyPr/>
          <a:lstStyle/>
          <a:p>
            <a:r>
              <a:rPr lang="en-US" dirty="0" smtClean="0"/>
              <a:t>Lab Notebook 1</a:t>
            </a:r>
            <a:endParaRPr lang="en-US" dirty="0"/>
          </a:p>
        </p:txBody>
      </p:sp>
      <p:sp>
        <p:nvSpPr>
          <p:cNvPr id="3" name="Content Placeholder 2"/>
          <p:cNvSpPr>
            <a:spLocks noGrp="1"/>
          </p:cNvSpPr>
          <p:nvPr>
            <p:ph idx="1"/>
          </p:nvPr>
        </p:nvSpPr>
        <p:spPr>
          <a:xfrm>
            <a:off x="457200" y="914401"/>
            <a:ext cx="8229600" cy="5410200"/>
          </a:xfrm>
        </p:spPr>
        <p:txBody>
          <a:bodyPr/>
          <a:lstStyle/>
          <a:p>
            <a:r>
              <a:rPr lang="en-US" dirty="0" smtClean="0"/>
              <a:t>Leave the first two pages of the notebook for a table of contents</a:t>
            </a:r>
            <a:r>
              <a:rPr lang="en-US" dirty="0"/>
              <a:t>. </a:t>
            </a:r>
          </a:p>
          <a:p>
            <a:r>
              <a:rPr lang="en-US" dirty="0" smtClean="0"/>
              <a:t>Begin the text in the notebook for each experiment with its title and number, the date</a:t>
            </a:r>
            <a:r>
              <a:rPr lang="en-US" dirty="0"/>
              <a:t>, and the name of your lab partner, if any. </a:t>
            </a:r>
          </a:p>
          <a:p>
            <a:endParaRPr lang="en-US" dirty="0"/>
          </a:p>
        </p:txBody>
      </p:sp>
    </p:spTree>
    <p:extLst>
      <p:ext uri="{BB962C8B-B14F-4D97-AF65-F5344CB8AC3E}">
        <p14:creationId xmlns:p14="http://schemas.microsoft.com/office/powerpoint/2010/main" val="846628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dirty="0" smtClean="0"/>
              <a:t>Lab Notebook 2</a:t>
            </a:r>
            <a:endParaRPr lang="en-US" dirty="0"/>
          </a:p>
        </p:txBody>
      </p:sp>
      <p:sp>
        <p:nvSpPr>
          <p:cNvPr id="3" name="Content Placeholder 2"/>
          <p:cNvSpPr>
            <a:spLocks noGrp="1"/>
          </p:cNvSpPr>
          <p:nvPr>
            <p:ph idx="1"/>
          </p:nvPr>
        </p:nvSpPr>
        <p:spPr>
          <a:xfrm>
            <a:off x="457200" y="1143001"/>
            <a:ext cx="8229600" cy="5181600"/>
          </a:xfrm>
        </p:spPr>
        <p:txBody>
          <a:bodyPr/>
          <a:lstStyle/>
          <a:p>
            <a:r>
              <a:rPr lang="en-US" dirty="0" smtClean="0"/>
              <a:t>State </a:t>
            </a:r>
            <a:r>
              <a:rPr lang="en-US" dirty="0"/>
              <a:t>briefly the objective of the experiment. Five sentences or less are usually sufficient. </a:t>
            </a:r>
          </a:p>
          <a:p>
            <a:r>
              <a:rPr lang="en-US" dirty="0" smtClean="0"/>
              <a:t>Enter </a:t>
            </a:r>
            <a:r>
              <a:rPr lang="en-US" dirty="0"/>
              <a:t>all data in your notebook in ink, using a kind that is not prone to smudge. A number alone is meaningless, without a description, appropriate units, and an associated estimate of uncertainty. Label each column in data tables and give units. </a:t>
            </a:r>
          </a:p>
          <a:p>
            <a:r>
              <a:rPr lang="en-US" dirty="0" smtClean="0"/>
              <a:t>Make </a:t>
            </a:r>
            <a:r>
              <a:rPr lang="en-US" dirty="0"/>
              <a:t>clear diagrams of the overall experimental setup and all relevant circuits. Note the geometry, dimensions, settings of the apparatus, and conditions under which the results were obtained. </a:t>
            </a:r>
          </a:p>
          <a:p>
            <a:endParaRPr lang="en-US" dirty="0"/>
          </a:p>
        </p:txBody>
      </p:sp>
    </p:spTree>
    <p:extLst>
      <p:ext uri="{BB962C8B-B14F-4D97-AF65-F5344CB8AC3E}">
        <p14:creationId xmlns:p14="http://schemas.microsoft.com/office/powerpoint/2010/main" val="962244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90550"/>
          </a:xfrm>
        </p:spPr>
        <p:txBody>
          <a:bodyPr/>
          <a:lstStyle/>
          <a:p>
            <a:r>
              <a:rPr lang="en-US" dirty="0" smtClean="0"/>
              <a:t>Lab Notebook 3</a:t>
            </a:r>
            <a:endParaRPr lang="en-US" dirty="0"/>
          </a:p>
        </p:txBody>
      </p:sp>
      <p:sp>
        <p:nvSpPr>
          <p:cNvPr id="3" name="Content Placeholder 2"/>
          <p:cNvSpPr>
            <a:spLocks noGrp="1"/>
          </p:cNvSpPr>
          <p:nvPr>
            <p:ph idx="1"/>
          </p:nvPr>
        </p:nvSpPr>
        <p:spPr>
          <a:xfrm>
            <a:off x="457200" y="838200"/>
            <a:ext cx="8229600" cy="4389437"/>
          </a:xfrm>
        </p:spPr>
        <p:txBody>
          <a:bodyPr/>
          <a:lstStyle/>
          <a:p>
            <a:r>
              <a:rPr lang="en-US" dirty="0"/>
              <a:t>Use graphs to display experimental results, including labeled axes and plot points. </a:t>
            </a:r>
          </a:p>
          <a:p>
            <a:r>
              <a:rPr lang="en-US" dirty="0"/>
              <a:t>Justify the choice of plot. A sentence like “We expect the voltage </a:t>
            </a:r>
            <a:r>
              <a:rPr lang="en-US" i="1" dirty="0">
                <a:latin typeface="Times New Roman"/>
                <a:cs typeface="Times New Roman"/>
              </a:rPr>
              <a:t>V</a:t>
            </a:r>
            <a:r>
              <a:rPr lang="en-US" dirty="0"/>
              <a:t> to decay exponentially with time so plot </a:t>
            </a:r>
            <a:r>
              <a:rPr lang="en-US" i="1" dirty="0" err="1">
                <a:latin typeface="Times New Roman"/>
                <a:cs typeface="Times New Roman"/>
              </a:rPr>
              <a:t>logV</a:t>
            </a:r>
            <a:r>
              <a:rPr lang="en-US" dirty="0"/>
              <a:t> (voltage) vs. </a:t>
            </a:r>
            <a:r>
              <a:rPr lang="en-US" i="1" dirty="0">
                <a:latin typeface="Times New Roman"/>
                <a:cs typeface="Times New Roman"/>
              </a:rPr>
              <a:t>t</a:t>
            </a:r>
            <a:r>
              <a:rPr lang="en-US" dirty="0"/>
              <a:t> (time) to obtain a straight line” is all you need; </a:t>
            </a:r>
          </a:p>
          <a:p>
            <a:r>
              <a:rPr lang="en-US" dirty="0" smtClean="0"/>
              <a:t>Give the graph a title</a:t>
            </a:r>
            <a:r>
              <a:rPr lang="en-US" dirty="0"/>
              <a:t>;</a:t>
            </a:r>
            <a:br>
              <a:rPr lang="en-US" dirty="0"/>
            </a:br>
            <a:r>
              <a:rPr lang="en-US" dirty="0"/>
              <a:t>Label your axes and put the units (</a:t>
            </a:r>
            <a:r>
              <a:rPr lang="en-US" dirty="0" smtClean="0"/>
              <a:t>e.g. </a:t>
            </a:r>
            <a:r>
              <a:rPr lang="en-US" i="1" dirty="0">
                <a:latin typeface="Times New Roman"/>
                <a:cs typeface="Times New Roman"/>
              </a:rPr>
              <a:t>N</a:t>
            </a:r>
            <a:r>
              <a:rPr lang="en-US" dirty="0" smtClean="0"/>
              <a:t>) </a:t>
            </a:r>
            <a:r>
              <a:rPr lang="en-US" dirty="0"/>
              <a:t>in parentheses next to the axis name;</a:t>
            </a:r>
          </a:p>
          <a:p>
            <a:endParaRPr lang="en-US" dirty="0"/>
          </a:p>
        </p:txBody>
      </p:sp>
    </p:spTree>
    <p:extLst>
      <p:ext uri="{BB962C8B-B14F-4D97-AF65-F5344CB8AC3E}">
        <p14:creationId xmlns:p14="http://schemas.microsoft.com/office/powerpoint/2010/main" val="146671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Lab Notebook 4</a:t>
            </a:r>
            <a:endParaRPr lang="en-US" dirty="0"/>
          </a:p>
        </p:txBody>
      </p:sp>
      <p:sp>
        <p:nvSpPr>
          <p:cNvPr id="3" name="Content Placeholder 2"/>
          <p:cNvSpPr>
            <a:spLocks noGrp="1"/>
          </p:cNvSpPr>
          <p:nvPr>
            <p:ph idx="1"/>
          </p:nvPr>
        </p:nvSpPr>
        <p:spPr>
          <a:xfrm>
            <a:off x="457200" y="1143001"/>
            <a:ext cx="8229600" cy="5181600"/>
          </a:xfrm>
        </p:spPr>
        <p:txBody>
          <a:bodyPr/>
          <a:lstStyle/>
          <a:p>
            <a:r>
              <a:rPr lang="en-US" dirty="0"/>
              <a:t>If you are fitting (comparing) some mathematical expression (the fitting function) to experimental points, then include the fitting function on the graph. Also include any fitting parameters with their uncertainties (errors). Finally, graph the fitting function through your experimental points and include in your report a succinct comment on the agreement between fitting function and experimental data, i.e. goodness of the fit. </a:t>
            </a:r>
          </a:p>
          <a:p>
            <a:endParaRPr lang="en-US" dirty="0"/>
          </a:p>
        </p:txBody>
      </p:sp>
    </p:spTree>
    <p:extLst>
      <p:ext uri="{BB962C8B-B14F-4D97-AF65-F5344CB8AC3E}">
        <p14:creationId xmlns:p14="http://schemas.microsoft.com/office/powerpoint/2010/main" val="12088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6750"/>
          </a:xfrm>
        </p:spPr>
        <p:txBody>
          <a:bodyPr/>
          <a:lstStyle/>
          <a:p>
            <a:r>
              <a:rPr lang="en-US" smtClean="0"/>
              <a:t>Lab Notebook 5</a:t>
            </a:r>
            <a:endParaRPr lang="en-US" dirty="0"/>
          </a:p>
        </p:txBody>
      </p:sp>
      <p:sp>
        <p:nvSpPr>
          <p:cNvPr id="3" name="Content Placeholder 2"/>
          <p:cNvSpPr>
            <a:spLocks noGrp="1"/>
          </p:cNvSpPr>
          <p:nvPr>
            <p:ph idx="1"/>
          </p:nvPr>
        </p:nvSpPr>
        <p:spPr>
          <a:xfrm>
            <a:off x="457200" y="914400"/>
            <a:ext cx="8229600" cy="5791199"/>
          </a:xfrm>
        </p:spPr>
        <p:txBody>
          <a:bodyPr/>
          <a:lstStyle/>
          <a:p>
            <a:r>
              <a:rPr lang="en-US" dirty="0"/>
              <a:t>Show how you converted the measurements into the final derived quantities. Do an error analysis on the results by using the rules for propagation of errors. A single example of each type of calculation is sufficient. If feasible, the results of </a:t>
            </a:r>
            <a:r>
              <a:rPr lang="en-US" dirty="0" smtClean="0"/>
              <a:t>calculations </a:t>
            </a:r>
            <a:r>
              <a:rPr lang="en-US" dirty="0"/>
              <a:t>and accompanying errors should be presented in the form of tables. </a:t>
            </a:r>
          </a:p>
          <a:p>
            <a:r>
              <a:rPr lang="en-US" dirty="0"/>
              <a:t>State results and comment on them including their (dis)agreement with accepted values. If your report requires a comparison between an experimental result and some expectation, then make a quantitative statement. Simply writing two results (numbers and their uncertainties) next to each other and making a remark like “they’re almost the same” is not sufficient </a:t>
            </a:r>
          </a:p>
          <a:p>
            <a:endParaRPr lang="en-US" dirty="0"/>
          </a:p>
        </p:txBody>
      </p:sp>
    </p:spTree>
    <p:extLst>
      <p:ext uri="{BB962C8B-B14F-4D97-AF65-F5344CB8AC3E}">
        <p14:creationId xmlns:p14="http://schemas.microsoft.com/office/powerpoint/2010/main" val="4234458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6750"/>
          </a:xfrm>
        </p:spPr>
        <p:txBody>
          <a:bodyPr/>
          <a:lstStyle/>
          <a:p>
            <a:r>
              <a:rPr lang="en-US" dirty="0" smtClean="0"/>
              <a:t>Formal Lab Report Overview</a:t>
            </a:r>
            <a:endParaRPr lang="en-US" dirty="0"/>
          </a:p>
        </p:txBody>
      </p:sp>
      <p:sp>
        <p:nvSpPr>
          <p:cNvPr id="3" name="Content Placeholder 2"/>
          <p:cNvSpPr>
            <a:spLocks noGrp="1"/>
          </p:cNvSpPr>
          <p:nvPr>
            <p:ph idx="1"/>
          </p:nvPr>
        </p:nvSpPr>
        <p:spPr>
          <a:xfrm>
            <a:off x="228600" y="914401"/>
            <a:ext cx="8686800" cy="5410200"/>
          </a:xfrm>
        </p:spPr>
        <p:txBody>
          <a:bodyPr/>
          <a:lstStyle/>
          <a:p>
            <a:pPr>
              <a:buFont typeface="Arial"/>
              <a:buChar char="•"/>
            </a:pPr>
            <a:r>
              <a:rPr lang="en-US" dirty="0" smtClean="0"/>
              <a:t>Not needed for every single experiment. Will be announced. </a:t>
            </a:r>
          </a:p>
          <a:p>
            <a:pPr>
              <a:buFont typeface="Arial"/>
              <a:buChar char="•"/>
            </a:pPr>
            <a:r>
              <a:rPr lang="en-US" dirty="0" smtClean="0"/>
              <a:t>Must </a:t>
            </a:r>
            <a:r>
              <a:rPr lang="en-US" dirty="0"/>
              <a:t>type. </a:t>
            </a:r>
            <a:endParaRPr lang="en-US" dirty="0" smtClean="0"/>
          </a:p>
          <a:p>
            <a:pPr>
              <a:buFont typeface="Arial"/>
              <a:buChar char="•"/>
            </a:pPr>
            <a:r>
              <a:rPr lang="en-US" dirty="0" smtClean="0"/>
              <a:t>Be concise. Do not exceed </a:t>
            </a:r>
            <a:r>
              <a:rPr lang="en-US" u="sng" dirty="0" smtClean="0"/>
              <a:t>5 pages</a:t>
            </a:r>
            <a:r>
              <a:rPr lang="en-US" dirty="0" smtClean="0"/>
              <a:t>, excluding diagrams and graphs.</a:t>
            </a:r>
          </a:p>
          <a:p>
            <a:pPr>
              <a:buFont typeface="Arial"/>
              <a:buChar char="•"/>
            </a:pP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202818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7"/>
            <a:ext cx="8229600" cy="742950"/>
          </a:xfrm>
        </p:spPr>
        <p:txBody>
          <a:bodyPr/>
          <a:lstStyle/>
          <a:p>
            <a:r>
              <a:rPr lang="en-US" dirty="0" smtClean="0"/>
              <a:t>Formal Lab Report</a:t>
            </a:r>
            <a:endParaRPr lang="en-US" dirty="0"/>
          </a:p>
        </p:txBody>
      </p:sp>
      <p:sp>
        <p:nvSpPr>
          <p:cNvPr id="3" name="Content Placeholder 2"/>
          <p:cNvSpPr>
            <a:spLocks noGrp="1"/>
          </p:cNvSpPr>
          <p:nvPr>
            <p:ph idx="1"/>
          </p:nvPr>
        </p:nvSpPr>
        <p:spPr>
          <a:xfrm>
            <a:off x="457200" y="838201"/>
            <a:ext cx="8229600" cy="5486400"/>
          </a:xfrm>
        </p:spPr>
        <p:txBody>
          <a:bodyPr/>
          <a:lstStyle/>
          <a:p>
            <a:r>
              <a:rPr lang="en-US" dirty="0" smtClean="0"/>
              <a:t>Title page: Title, name and date. Abstract of less than 150 words.</a:t>
            </a:r>
          </a:p>
          <a:p>
            <a:r>
              <a:rPr lang="en-US" dirty="0" smtClean="0"/>
              <a:t>Introduction: 5 sentences or less.</a:t>
            </a:r>
          </a:p>
          <a:p>
            <a:r>
              <a:rPr lang="en-US" dirty="0" smtClean="0"/>
              <a:t>Theory</a:t>
            </a:r>
          </a:p>
          <a:p>
            <a:r>
              <a:rPr lang="en-US" dirty="0"/>
              <a:t>Setup: Typically contains diagrams</a:t>
            </a:r>
            <a:r>
              <a:rPr lang="en-US" dirty="0" smtClean="0"/>
              <a:t>.</a:t>
            </a:r>
          </a:p>
          <a:p>
            <a:r>
              <a:rPr lang="en-US" dirty="0" smtClean="0"/>
              <a:t>Procedure</a:t>
            </a:r>
          </a:p>
          <a:p>
            <a:r>
              <a:rPr lang="en-US" dirty="0" smtClean="0"/>
              <a:t>Data</a:t>
            </a:r>
          </a:p>
          <a:p>
            <a:r>
              <a:rPr lang="en-US" dirty="0"/>
              <a:t>Analysis: Typically includes calculations</a:t>
            </a:r>
            <a:r>
              <a:rPr lang="en-US" dirty="0" smtClean="0"/>
              <a:t>.</a:t>
            </a:r>
          </a:p>
          <a:p>
            <a:r>
              <a:rPr lang="en-US" dirty="0" smtClean="0"/>
              <a:t>Sources of Error</a:t>
            </a:r>
          </a:p>
          <a:p>
            <a:r>
              <a:rPr lang="en-US" dirty="0" smtClean="0"/>
              <a:t>Conclusion: Be quantitative</a:t>
            </a:r>
          </a:p>
          <a:p>
            <a:r>
              <a:rPr lang="en-US" dirty="0" smtClean="0"/>
              <a:t>Questions: </a:t>
            </a:r>
            <a:r>
              <a:rPr lang="en-US" dirty="0"/>
              <a:t>Answers questions from the </a:t>
            </a:r>
            <a:r>
              <a:rPr lang="en-US" dirty="0" smtClean="0"/>
              <a:t>manual.</a:t>
            </a:r>
            <a:endParaRPr lang="en-US" dirty="0"/>
          </a:p>
        </p:txBody>
      </p:sp>
    </p:spTree>
    <p:extLst>
      <p:ext uri="{BB962C8B-B14F-4D97-AF65-F5344CB8AC3E}">
        <p14:creationId xmlns:p14="http://schemas.microsoft.com/office/powerpoint/2010/main" val="3562010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152400"/>
            <a:ext cx="8305800" cy="1143000"/>
          </a:xfrm>
        </p:spPr>
        <p:txBody>
          <a:bodyPr/>
          <a:lstStyle/>
          <a:p>
            <a:pPr eaLnBrk="1" fontAlgn="auto" hangingPunct="1">
              <a:spcAft>
                <a:spcPts val="0"/>
              </a:spcAft>
              <a:defRPr/>
            </a:pPr>
            <a:r>
              <a:rPr lang="en-US" dirty="0" smtClean="0"/>
              <a:t>Data and Tables</a:t>
            </a:r>
            <a:endParaRPr lang="en-US" dirty="0"/>
          </a:p>
        </p:txBody>
      </p:sp>
      <p:sp>
        <p:nvSpPr>
          <p:cNvPr id="38915" name="Rectangle 3"/>
          <p:cNvSpPr>
            <a:spLocks noChangeArrowheads="1"/>
          </p:cNvSpPr>
          <p:nvPr/>
        </p:nvSpPr>
        <p:spPr bwMode="auto">
          <a:xfrm>
            <a:off x="609600" y="1524000"/>
            <a:ext cx="8197850" cy="2677656"/>
          </a:xfrm>
          <a:prstGeom prst="rect">
            <a:avLst/>
          </a:prstGeom>
          <a:noFill/>
          <a:ln w="9525">
            <a:noFill/>
            <a:miter lim="800000"/>
            <a:headEnd/>
            <a:tailEnd/>
          </a:ln>
        </p:spPr>
        <p:txBody>
          <a:bodyPr>
            <a:prstTxWarp prst="textNoShape">
              <a:avLst/>
            </a:prstTxWarp>
            <a:spAutoFit/>
          </a:bodyPr>
          <a:lstStyle/>
          <a:p>
            <a:pPr marL="342900" indent="-342900">
              <a:buFont typeface="Arial"/>
              <a:buChar char="•"/>
            </a:pPr>
            <a:r>
              <a:rPr lang="en-US" sz="2400" dirty="0">
                <a:latin typeface="Constantia" charset="0"/>
              </a:rPr>
              <a:t>This section must contain </a:t>
            </a:r>
            <a:r>
              <a:rPr lang="en-US" sz="2400" dirty="0" smtClean="0">
                <a:latin typeface="Constantia" charset="0"/>
              </a:rPr>
              <a:t>the </a:t>
            </a:r>
            <a:r>
              <a:rPr lang="en-US" sz="2400" dirty="0">
                <a:latin typeface="Constantia" charset="0"/>
              </a:rPr>
              <a:t>data you obtained in this experiment. You can present it in a table format. </a:t>
            </a:r>
            <a:r>
              <a:rPr lang="en-US" sz="2400" dirty="0" smtClean="0">
                <a:latin typeface="Constantia" charset="0"/>
              </a:rPr>
              <a:t>Always </a:t>
            </a:r>
            <a:r>
              <a:rPr lang="en-US" sz="2400" dirty="0">
                <a:latin typeface="Constantia" charset="0"/>
              </a:rPr>
              <a:t>include units and use scientific notation when convenient</a:t>
            </a:r>
            <a:r>
              <a:rPr lang="en-US" sz="2400" dirty="0" smtClean="0">
                <a:latin typeface="Constantia" charset="0"/>
              </a:rPr>
              <a:t>.</a:t>
            </a:r>
          </a:p>
          <a:p>
            <a:pPr marL="342900" indent="-342900">
              <a:buFont typeface="Arial"/>
              <a:buChar char="•"/>
            </a:pPr>
            <a:r>
              <a:rPr lang="en-US" sz="2400" dirty="0" smtClean="0">
                <a:latin typeface="Constantia" charset="0"/>
              </a:rPr>
              <a:t>If a table is included in the manual, you should still copy the entire table to the notebook and record your data on the notebook.</a:t>
            </a:r>
            <a:endParaRPr lang="en-US" sz="2400" dirty="0">
              <a:latin typeface="Constantia" charset="0"/>
            </a:endParaRPr>
          </a:p>
        </p:txBody>
      </p:sp>
    </p:spTree>
    <p:extLst>
      <p:ext uri="{BB962C8B-B14F-4D97-AF65-F5344CB8AC3E}">
        <p14:creationId xmlns:p14="http://schemas.microsoft.com/office/powerpoint/2010/main" val="5442490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04800" y="0"/>
            <a:ext cx="8305800" cy="1143000"/>
          </a:xfrm>
        </p:spPr>
        <p:txBody>
          <a:bodyPr/>
          <a:lstStyle/>
          <a:p>
            <a:pPr eaLnBrk="1" fontAlgn="auto" hangingPunct="1">
              <a:spcAft>
                <a:spcPts val="0"/>
              </a:spcAft>
              <a:defRPr/>
            </a:pPr>
            <a:r>
              <a:rPr lang="en-US" dirty="0" smtClean="0"/>
              <a:t>Analysis and </a:t>
            </a:r>
            <a:r>
              <a:rPr lang="en-US" dirty="0"/>
              <a:t>Calculations</a:t>
            </a:r>
          </a:p>
        </p:txBody>
      </p:sp>
      <p:sp>
        <p:nvSpPr>
          <p:cNvPr id="40963" name="Rectangle 3"/>
          <p:cNvSpPr>
            <a:spLocks noChangeArrowheads="1"/>
          </p:cNvSpPr>
          <p:nvPr/>
        </p:nvSpPr>
        <p:spPr bwMode="auto">
          <a:xfrm>
            <a:off x="228600" y="1524000"/>
            <a:ext cx="8607425" cy="1938338"/>
          </a:xfrm>
          <a:prstGeom prst="rect">
            <a:avLst/>
          </a:prstGeom>
          <a:noFill/>
          <a:ln w="9525">
            <a:noFill/>
            <a:miter lim="800000"/>
            <a:headEnd/>
            <a:tailEnd/>
          </a:ln>
        </p:spPr>
        <p:txBody>
          <a:bodyPr>
            <a:prstTxWarp prst="textNoShape">
              <a:avLst/>
            </a:prstTxWarp>
            <a:spAutoFit/>
          </a:bodyPr>
          <a:lstStyle/>
          <a:p>
            <a:pPr algn="just"/>
            <a:r>
              <a:rPr lang="en-US" sz="2400">
                <a:latin typeface="Constantia" charset="0"/>
              </a:rPr>
              <a:t>This section must contain equations and calculations you used. Please be clear and organized. </a:t>
            </a:r>
            <a:r>
              <a:rPr lang="en-US" sz="2400" i="1">
                <a:latin typeface="Constantia" charset="0"/>
              </a:rPr>
              <a:t>Show your work. I don’t want to see just the final answer. </a:t>
            </a:r>
            <a:endParaRPr lang="en-US" sz="2400" b="1">
              <a:latin typeface="Constantia" charset="0"/>
            </a:endParaRPr>
          </a:p>
          <a:p>
            <a:r>
              <a:rPr lang="en-US" sz="2400">
                <a:latin typeface="Constantia" charset="0"/>
              </a:rPr>
              <a:t>If there are more than one trial, show work for just one of them.</a:t>
            </a:r>
          </a:p>
        </p:txBody>
      </p:sp>
    </p:spTree>
    <p:extLst>
      <p:ext uri="{BB962C8B-B14F-4D97-AF65-F5344CB8AC3E}">
        <p14:creationId xmlns:p14="http://schemas.microsoft.com/office/powerpoint/2010/main" val="38484500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5"/>
            <a:ext cx="8229600" cy="666750"/>
          </a:xfrm>
        </p:spPr>
        <p:txBody>
          <a:bodyPr/>
          <a:lstStyle/>
          <a:p>
            <a:r>
              <a:rPr lang="en-US" dirty="0" smtClean="0"/>
              <a:t>Download the following files:</a:t>
            </a:r>
            <a:endParaRPr lang="en-US" dirty="0"/>
          </a:p>
        </p:txBody>
      </p:sp>
      <p:sp>
        <p:nvSpPr>
          <p:cNvPr id="3" name="Content Placeholder 2"/>
          <p:cNvSpPr>
            <a:spLocks noGrp="1"/>
          </p:cNvSpPr>
          <p:nvPr>
            <p:ph idx="1"/>
          </p:nvPr>
        </p:nvSpPr>
        <p:spPr>
          <a:xfrm>
            <a:off x="457200" y="1447801"/>
            <a:ext cx="8229600" cy="1676400"/>
          </a:xfrm>
        </p:spPr>
        <p:txBody>
          <a:bodyPr/>
          <a:lstStyle/>
          <a:p>
            <a:r>
              <a:rPr lang="en-US" sz="2300" dirty="0" smtClean="0"/>
              <a:t>Syllabus</a:t>
            </a:r>
          </a:p>
        </p:txBody>
      </p:sp>
      <p:sp>
        <p:nvSpPr>
          <p:cNvPr id="5" name="TextBox 4"/>
          <p:cNvSpPr txBox="1"/>
          <p:nvPr/>
        </p:nvSpPr>
        <p:spPr>
          <a:xfrm>
            <a:off x="457200" y="3034780"/>
            <a:ext cx="8229600" cy="1107996"/>
          </a:xfrm>
          <a:prstGeom prst="rect">
            <a:avLst/>
          </a:prstGeom>
          <a:noFill/>
        </p:spPr>
        <p:txBody>
          <a:bodyPr wrap="square" rtlCol="0">
            <a:spAutoFit/>
          </a:bodyPr>
          <a:lstStyle/>
          <a:p>
            <a:r>
              <a:rPr lang="en-US" sz="2200" dirty="0" smtClean="0">
                <a:latin typeface="+mn-lt"/>
              </a:rPr>
              <a:t>All the documents are available at the website:</a:t>
            </a:r>
          </a:p>
          <a:p>
            <a:r>
              <a:rPr lang="en-US" sz="2200" dirty="0" smtClean="0">
                <a:solidFill>
                  <a:srgbClr val="000000"/>
                </a:solidFill>
                <a:latin typeface="+mn-lt"/>
                <a:hlinkClick r:id="rId2"/>
              </a:rPr>
              <a:t>http://dept.swccd.edu/hlee</a:t>
            </a:r>
            <a:endParaRPr lang="en-US" sz="2200" dirty="0" smtClean="0">
              <a:solidFill>
                <a:srgbClr val="000000"/>
              </a:solidFill>
              <a:latin typeface="+mn-lt"/>
            </a:endParaRPr>
          </a:p>
          <a:p>
            <a:endParaRPr lang="en-US" sz="2200" dirty="0">
              <a:latin typeface="+mn-lt"/>
            </a:endParaRPr>
          </a:p>
        </p:txBody>
      </p:sp>
    </p:spTree>
    <p:extLst>
      <p:ext uri="{BB962C8B-B14F-4D97-AF65-F5344CB8AC3E}">
        <p14:creationId xmlns:p14="http://schemas.microsoft.com/office/powerpoint/2010/main" val="35428700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228600"/>
            <a:ext cx="8305800" cy="743712"/>
          </a:xfrm>
        </p:spPr>
        <p:txBody>
          <a:bodyPr>
            <a:normAutofit fontScale="90000"/>
          </a:bodyPr>
          <a:lstStyle/>
          <a:p>
            <a:pPr eaLnBrk="1" fontAlgn="auto" hangingPunct="1">
              <a:spcAft>
                <a:spcPts val="0"/>
              </a:spcAft>
              <a:defRPr/>
            </a:pPr>
            <a:r>
              <a:rPr lang="en-US" dirty="0"/>
              <a:t>Multiple Trials</a:t>
            </a:r>
          </a:p>
        </p:txBody>
      </p:sp>
      <p:sp>
        <p:nvSpPr>
          <p:cNvPr id="43011" name="Rectangle 3"/>
          <p:cNvSpPr>
            <a:spLocks noChangeArrowheads="1"/>
          </p:cNvSpPr>
          <p:nvPr/>
        </p:nvSpPr>
        <p:spPr bwMode="auto">
          <a:xfrm>
            <a:off x="304800" y="1143000"/>
            <a:ext cx="8234363" cy="2308225"/>
          </a:xfrm>
          <a:prstGeom prst="rect">
            <a:avLst/>
          </a:prstGeom>
          <a:noFill/>
          <a:ln w="9525">
            <a:noFill/>
            <a:miter lim="800000"/>
            <a:headEnd/>
            <a:tailEnd/>
          </a:ln>
        </p:spPr>
        <p:txBody>
          <a:bodyPr>
            <a:prstTxWarp prst="textNoShape">
              <a:avLst/>
            </a:prstTxWarp>
            <a:spAutoFit/>
          </a:bodyPr>
          <a:lstStyle/>
          <a:p>
            <a:pPr algn="just">
              <a:buFontTx/>
              <a:buChar char="•"/>
            </a:pPr>
            <a:r>
              <a:rPr lang="en-US" sz="2400">
                <a:latin typeface="Constantia" charset="0"/>
              </a:rPr>
              <a:t>If there are multiple trials, the calculations for each trial are almost exactly the same. </a:t>
            </a:r>
          </a:p>
          <a:p>
            <a:pPr algn="just">
              <a:buFontTx/>
              <a:buChar char="•"/>
            </a:pPr>
            <a:r>
              <a:rPr lang="en-US" sz="2400">
                <a:latin typeface="Constantia" charset="0"/>
              </a:rPr>
              <a:t>No need to write the calculations for every trial. </a:t>
            </a:r>
          </a:p>
          <a:p>
            <a:pPr algn="just">
              <a:buFontTx/>
              <a:buChar char="•"/>
            </a:pPr>
            <a:r>
              <a:rPr lang="en-US" sz="2400">
                <a:latin typeface="Constantia" charset="0"/>
              </a:rPr>
              <a:t>Do a sample calculation for one of the trials. Indicate which trial you are calculating, seeing that the calculations of one trial is correct, I will trust that you know how to do the rest. </a:t>
            </a:r>
          </a:p>
        </p:txBody>
      </p:sp>
    </p:spTree>
    <p:extLst>
      <p:ext uri="{BB962C8B-B14F-4D97-AF65-F5344CB8AC3E}">
        <p14:creationId xmlns:p14="http://schemas.microsoft.com/office/powerpoint/2010/main" val="324035941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0"/>
            <a:ext cx="8305800" cy="1143000"/>
          </a:xfrm>
        </p:spPr>
        <p:txBody>
          <a:bodyPr/>
          <a:lstStyle/>
          <a:p>
            <a:pPr eaLnBrk="1" fontAlgn="auto" hangingPunct="1">
              <a:spcAft>
                <a:spcPts val="0"/>
              </a:spcAft>
              <a:defRPr/>
            </a:pPr>
            <a:r>
              <a:rPr lang="en-US" dirty="0"/>
              <a:t>Sources of Error</a:t>
            </a:r>
          </a:p>
        </p:txBody>
      </p:sp>
      <p:sp>
        <p:nvSpPr>
          <p:cNvPr id="45059" name="Rectangle 3"/>
          <p:cNvSpPr>
            <a:spLocks noChangeArrowheads="1"/>
          </p:cNvSpPr>
          <p:nvPr/>
        </p:nvSpPr>
        <p:spPr bwMode="auto">
          <a:xfrm>
            <a:off x="457200" y="1295400"/>
            <a:ext cx="3803650" cy="461963"/>
          </a:xfrm>
          <a:prstGeom prst="rect">
            <a:avLst/>
          </a:prstGeom>
          <a:noFill/>
          <a:ln w="9525">
            <a:noFill/>
            <a:miter lim="800000"/>
            <a:headEnd/>
            <a:tailEnd/>
          </a:ln>
        </p:spPr>
        <p:txBody>
          <a:bodyPr wrap="none">
            <a:prstTxWarp prst="textNoShape">
              <a:avLst/>
            </a:prstTxWarp>
            <a:spAutoFit/>
          </a:bodyPr>
          <a:lstStyle/>
          <a:p>
            <a:r>
              <a:rPr lang="en-US" sz="2400">
                <a:latin typeface="Constantia" charset="0"/>
              </a:rPr>
              <a:t>No experiments are perfect</a:t>
            </a:r>
          </a:p>
        </p:txBody>
      </p:sp>
      <p:sp>
        <p:nvSpPr>
          <p:cNvPr id="45060" name="Rectangle 4"/>
          <p:cNvSpPr>
            <a:spLocks noChangeArrowheads="1"/>
          </p:cNvSpPr>
          <p:nvPr/>
        </p:nvSpPr>
        <p:spPr bwMode="auto">
          <a:xfrm>
            <a:off x="457200" y="2819400"/>
            <a:ext cx="5470525" cy="1200150"/>
          </a:xfrm>
          <a:prstGeom prst="rect">
            <a:avLst/>
          </a:prstGeom>
          <a:noFill/>
          <a:ln w="9525">
            <a:noFill/>
            <a:miter lim="800000"/>
            <a:headEnd/>
            <a:tailEnd/>
          </a:ln>
        </p:spPr>
        <p:txBody>
          <a:bodyPr wrap="none">
            <a:prstTxWarp prst="textNoShape">
              <a:avLst/>
            </a:prstTxWarp>
            <a:spAutoFit/>
          </a:bodyPr>
          <a:lstStyle/>
          <a:p>
            <a:r>
              <a:rPr lang="en-US" sz="2400">
                <a:latin typeface="Constantia" charset="0"/>
              </a:rPr>
              <a:t>Unacceptable sources of error:</a:t>
            </a:r>
          </a:p>
          <a:p>
            <a:r>
              <a:rPr lang="en-US" sz="2400">
                <a:latin typeface="Constantia" charset="0"/>
              </a:rPr>
              <a:t>“I may have did the calculations wrong”</a:t>
            </a:r>
          </a:p>
          <a:p>
            <a:r>
              <a:rPr lang="en-US" sz="2400">
                <a:latin typeface="Constantia" charset="0"/>
              </a:rPr>
              <a:t>“I was careless”</a:t>
            </a:r>
          </a:p>
        </p:txBody>
      </p:sp>
      <p:sp>
        <p:nvSpPr>
          <p:cNvPr id="45061" name="Rectangle 5"/>
          <p:cNvSpPr>
            <a:spLocks noChangeArrowheads="1"/>
          </p:cNvSpPr>
          <p:nvPr/>
        </p:nvSpPr>
        <p:spPr bwMode="auto">
          <a:xfrm>
            <a:off x="457200" y="1905000"/>
            <a:ext cx="3478213" cy="830263"/>
          </a:xfrm>
          <a:prstGeom prst="rect">
            <a:avLst/>
          </a:prstGeom>
          <a:noFill/>
          <a:ln w="9525">
            <a:noFill/>
            <a:miter lim="800000"/>
            <a:headEnd/>
            <a:tailEnd/>
          </a:ln>
        </p:spPr>
        <p:txBody>
          <a:bodyPr wrap="none">
            <a:prstTxWarp prst="textNoShape">
              <a:avLst/>
            </a:prstTxWarp>
            <a:spAutoFit/>
          </a:bodyPr>
          <a:lstStyle/>
          <a:p>
            <a:r>
              <a:rPr lang="en-US" sz="2400">
                <a:latin typeface="Constantia" charset="0"/>
              </a:rPr>
              <a:t>Common errors:</a:t>
            </a:r>
          </a:p>
          <a:p>
            <a:r>
              <a:rPr lang="en-US" sz="2400">
                <a:latin typeface="Constantia" charset="0"/>
              </a:rPr>
              <a:t>Friction, reaction time …</a:t>
            </a:r>
          </a:p>
        </p:txBody>
      </p:sp>
    </p:spTree>
    <p:extLst>
      <p:ext uri="{BB962C8B-B14F-4D97-AF65-F5344CB8AC3E}">
        <p14:creationId xmlns:p14="http://schemas.microsoft.com/office/powerpoint/2010/main" val="10831419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292100"/>
            <a:ext cx="8229600" cy="774700"/>
          </a:xfrm>
        </p:spPr>
        <p:txBody>
          <a:bodyPr>
            <a:normAutofit fontScale="90000"/>
          </a:bodyPr>
          <a:lstStyle/>
          <a:p>
            <a:pPr eaLnBrk="1" fontAlgn="auto" hangingPunct="1">
              <a:spcAft>
                <a:spcPts val="0"/>
              </a:spcAft>
              <a:defRPr/>
            </a:pPr>
            <a:r>
              <a:rPr lang="en-US"/>
              <a:t>Conclusion</a:t>
            </a:r>
          </a:p>
        </p:txBody>
      </p:sp>
      <p:sp>
        <p:nvSpPr>
          <p:cNvPr id="47107" name="Rectangle 3"/>
          <p:cNvSpPr>
            <a:spLocks noChangeArrowheads="1"/>
          </p:cNvSpPr>
          <p:nvPr/>
        </p:nvSpPr>
        <p:spPr bwMode="auto">
          <a:xfrm>
            <a:off x="265113" y="1371600"/>
            <a:ext cx="8878887" cy="2308225"/>
          </a:xfrm>
          <a:prstGeom prst="rect">
            <a:avLst/>
          </a:prstGeom>
          <a:noFill/>
          <a:ln w="9525">
            <a:noFill/>
            <a:miter lim="800000"/>
            <a:headEnd/>
            <a:tailEnd/>
          </a:ln>
        </p:spPr>
        <p:txBody>
          <a:bodyPr>
            <a:prstTxWarp prst="textNoShape">
              <a:avLst/>
            </a:prstTxWarp>
            <a:spAutoFit/>
          </a:bodyPr>
          <a:lstStyle/>
          <a:p>
            <a:pPr algn="just"/>
            <a:r>
              <a:rPr lang="en-US" sz="2400">
                <a:latin typeface="Constantia" charset="0"/>
              </a:rPr>
              <a:t>Provide a summary of the experiment. Compare your results with the theoretical value, if applicable. </a:t>
            </a:r>
          </a:p>
          <a:p>
            <a:pPr algn="just"/>
            <a:endParaRPr lang="en-US" sz="2400">
              <a:latin typeface="Constantia" charset="0"/>
            </a:endParaRPr>
          </a:p>
          <a:p>
            <a:pPr algn="just"/>
            <a:r>
              <a:rPr lang="en-US" sz="2400">
                <a:latin typeface="Constantia" charset="0"/>
              </a:rPr>
              <a:t>Conclusion always has something to do with the purpose section.</a:t>
            </a:r>
          </a:p>
          <a:p>
            <a:endParaRPr lang="en-US" sz="2400">
              <a:latin typeface="Constantia" charset="0"/>
            </a:endParaRPr>
          </a:p>
          <a:p>
            <a:r>
              <a:rPr lang="en-US" sz="2400">
                <a:latin typeface="Constantia" charset="0"/>
              </a:rPr>
              <a:t>BE QUANTITATIVE!!!</a:t>
            </a:r>
          </a:p>
        </p:txBody>
      </p:sp>
    </p:spTree>
    <p:extLst>
      <p:ext uri="{BB962C8B-B14F-4D97-AF65-F5344CB8AC3E}">
        <p14:creationId xmlns:p14="http://schemas.microsoft.com/office/powerpoint/2010/main" val="13325758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292100"/>
            <a:ext cx="8229600" cy="774700"/>
          </a:xfrm>
        </p:spPr>
        <p:txBody>
          <a:bodyPr>
            <a:normAutofit fontScale="90000"/>
          </a:bodyPr>
          <a:lstStyle/>
          <a:p>
            <a:pPr eaLnBrk="1" fontAlgn="auto" hangingPunct="1">
              <a:spcAft>
                <a:spcPts val="0"/>
              </a:spcAft>
              <a:defRPr/>
            </a:pPr>
            <a:r>
              <a:rPr lang="en-US"/>
              <a:t>Examples of Conclusions</a:t>
            </a:r>
          </a:p>
        </p:txBody>
      </p:sp>
      <p:sp>
        <p:nvSpPr>
          <p:cNvPr id="49155" name="Rectangle 3"/>
          <p:cNvSpPr>
            <a:spLocks noChangeArrowheads="1"/>
          </p:cNvSpPr>
          <p:nvPr/>
        </p:nvSpPr>
        <p:spPr bwMode="auto">
          <a:xfrm>
            <a:off x="304800" y="1295400"/>
            <a:ext cx="8456613" cy="3416300"/>
          </a:xfrm>
          <a:prstGeom prst="rect">
            <a:avLst/>
          </a:prstGeom>
          <a:noFill/>
          <a:ln w="9525">
            <a:noFill/>
            <a:miter lim="800000"/>
            <a:headEnd/>
            <a:tailEnd/>
          </a:ln>
        </p:spPr>
        <p:txBody>
          <a:bodyPr>
            <a:prstTxWarp prst="textNoShape">
              <a:avLst/>
            </a:prstTxWarp>
            <a:spAutoFit/>
          </a:bodyPr>
          <a:lstStyle/>
          <a:p>
            <a:r>
              <a:rPr lang="en-US" sz="2400">
                <a:latin typeface="Constantia" charset="0"/>
              </a:rPr>
              <a:t>Acceptable</a:t>
            </a:r>
          </a:p>
          <a:p>
            <a:r>
              <a:rPr lang="en-US" sz="2400">
                <a:latin typeface="Constantia" charset="0"/>
              </a:rPr>
              <a:t>“the measured value is within 4.7% of the accepted value”. </a:t>
            </a:r>
          </a:p>
          <a:p>
            <a:r>
              <a:rPr lang="en-US" sz="2400">
                <a:latin typeface="Constantia" charset="0"/>
              </a:rPr>
              <a:t>“Newton’s Second Law is verified to within 3%”. </a:t>
            </a:r>
          </a:p>
          <a:p>
            <a:r>
              <a:rPr lang="en-US" sz="2400">
                <a:latin typeface="Constantia" charset="0"/>
                <a:sym typeface="Wingdings" charset="2"/>
              </a:rPr>
              <a:t>quantitative</a:t>
            </a:r>
            <a:endParaRPr lang="en-US" sz="2400">
              <a:latin typeface="Constantia" charset="0"/>
            </a:endParaRPr>
          </a:p>
          <a:p>
            <a:endParaRPr lang="en-US" sz="2400">
              <a:latin typeface="Constantia" charset="0"/>
            </a:endParaRPr>
          </a:p>
          <a:p>
            <a:r>
              <a:rPr lang="en-US" sz="2400">
                <a:latin typeface="Constantia" charset="0"/>
              </a:rPr>
              <a:t>Unacceptable</a:t>
            </a:r>
          </a:p>
          <a:p>
            <a:r>
              <a:rPr lang="en-US" sz="2400">
                <a:latin typeface="Constantia" charset="0"/>
              </a:rPr>
              <a:t>“the measured value is pretty close to the accepted value”, or “Newton’s Second Law is correct” </a:t>
            </a:r>
          </a:p>
          <a:p>
            <a:r>
              <a:rPr lang="en-US" sz="2400">
                <a:latin typeface="Constantia" charset="0"/>
                <a:sym typeface="Wingdings" charset="2"/>
              </a:rPr>
              <a:t></a:t>
            </a:r>
            <a:r>
              <a:rPr lang="en-US" sz="2400">
                <a:latin typeface="Constantia" charset="0"/>
              </a:rPr>
              <a:t>too vague</a:t>
            </a:r>
          </a:p>
        </p:txBody>
      </p:sp>
    </p:spTree>
    <p:extLst>
      <p:ext uri="{BB962C8B-B14F-4D97-AF65-F5344CB8AC3E}">
        <p14:creationId xmlns:p14="http://schemas.microsoft.com/office/powerpoint/2010/main" val="421835270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52400"/>
            <a:ext cx="8305800" cy="1143000"/>
          </a:xfrm>
        </p:spPr>
        <p:txBody>
          <a:bodyPr/>
          <a:lstStyle/>
          <a:p>
            <a:pPr eaLnBrk="1" fontAlgn="auto" hangingPunct="1">
              <a:spcAft>
                <a:spcPts val="0"/>
              </a:spcAft>
              <a:defRPr/>
            </a:pPr>
            <a:r>
              <a:rPr lang="en-US" dirty="0"/>
              <a:t>Questions</a:t>
            </a:r>
          </a:p>
        </p:txBody>
      </p:sp>
      <p:sp>
        <p:nvSpPr>
          <p:cNvPr id="51203" name="Rectangle 3"/>
          <p:cNvSpPr>
            <a:spLocks noChangeArrowheads="1"/>
          </p:cNvSpPr>
          <p:nvPr/>
        </p:nvSpPr>
        <p:spPr bwMode="auto">
          <a:xfrm>
            <a:off x="457200" y="1600200"/>
            <a:ext cx="8331200" cy="830263"/>
          </a:xfrm>
          <a:prstGeom prst="rect">
            <a:avLst/>
          </a:prstGeom>
          <a:noFill/>
          <a:ln w="9525">
            <a:noFill/>
            <a:miter lim="800000"/>
            <a:headEnd/>
            <a:tailEnd/>
          </a:ln>
        </p:spPr>
        <p:txBody>
          <a:bodyPr>
            <a:prstTxWarp prst="textNoShape">
              <a:avLst/>
            </a:prstTxWarp>
            <a:spAutoFit/>
          </a:bodyPr>
          <a:lstStyle/>
          <a:p>
            <a:r>
              <a:rPr lang="en-US" sz="2400">
                <a:latin typeface="Constantia" charset="0"/>
              </a:rPr>
              <a:t>Put your answers to the questions on the lab manuals after the conclusion section. </a:t>
            </a:r>
          </a:p>
        </p:txBody>
      </p:sp>
    </p:spTree>
    <p:extLst>
      <p:ext uri="{BB962C8B-B14F-4D97-AF65-F5344CB8AC3E}">
        <p14:creationId xmlns:p14="http://schemas.microsoft.com/office/powerpoint/2010/main" val="94543541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Diagrams</a:t>
            </a:r>
            <a:endParaRPr lang="en-US" dirty="0"/>
          </a:p>
        </p:txBody>
      </p:sp>
      <p:sp>
        <p:nvSpPr>
          <p:cNvPr id="6" name="Content Placeholder 5"/>
          <p:cNvSpPr>
            <a:spLocks noGrp="1"/>
          </p:cNvSpPr>
          <p:nvPr>
            <p:ph idx="1"/>
          </p:nvPr>
        </p:nvSpPr>
        <p:spPr/>
        <p:txBody>
          <a:bodyPr/>
          <a:lstStyle/>
          <a:p>
            <a:r>
              <a:rPr lang="en-US" dirty="0" smtClean="0"/>
              <a:t>Diagrams are usually expected in description of the setup or sometimes in the procedures as well</a:t>
            </a:r>
          </a:p>
          <a:p>
            <a:r>
              <a:rPr lang="en-US" dirty="0" smtClean="0"/>
              <a:t>Can be drawn by hand or computer</a:t>
            </a:r>
          </a:p>
          <a:p>
            <a:r>
              <a:rPr lang="en-US" dirty="0" smtClean="0"/>
              <a:t>Give the diagram a title, and a brief description</a:t>
            </a:r>
          </a:p>
          <a:p>
            <a:r>
              <a:rPr lang="en-US" dirty="0" smtClean="0"/>
              <a:t>Number the diagram (e.g. Figure 1)</a:t>
            </a:r>
            <a:endParaRPr lang="en-US" dirty="0"/>
          </a:p>
        </p:txBody>
      </p:sp>
    </p:spTree>
    <p:extLst>
      <p:ext uri="{BB962C8B-B14F-4D97-AF65-F5344CB8AC3E}">
        <p14:creationId xmlns:p14="http://schemas.microsoft.com/office/powerpoint/2010/main" val="2294376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609600"/>
          </a:xfrm>
        </p:spPr>
        <p:txBody>
          <a:bodyPr>
            <a:normAutofit fontScale="90000"/>
          </a:bodyPr>
          <a:lstStyle/>
          <a:p>
            <a:r>
              <a:rPr lang="en-US" dirty="0" smtClean="0"/>
              <a:t>Graph</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884767088"/>
              </p:ext>
            </p:extLst>
          </p:nvPr>
        </p:nvGraphicFramePr>
        <p:xfrm>
          <a:off x="4724400" y="4495800"/>
          <a:ext cx="4191000" cy="2181891"/>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txBox="1">
            <a:spLocks/>
          </p:cNvSpPr>
          <p:nvPr/>
        </p:nvSpPr>
        <p:spPr>
          <a:xfrm>
            <a:off x="152400" y="533400"/>
            <a:ext cx="8229600" cy="5105400"/>
          </a:xfrm>
          <a:prstGeom prst="rect">
            <a:avLst/>
          </a:prstGeom>
        </p:spPr>
        <p:txBody>
          <a:bodyPr/>
          <a:lst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ＭＳ Ｐゴシック" pitchFamily="-65" charset="-128"/>
                <a:cs typeface="ＭＳ Ｐゴシック" pitchFamily="-65" charset="-128"/>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ＭＳ Ｐゴシック" pitchFamily="-65" charset="-128"/>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ＭＳ Ｐゴシック" pitchFamily="-65" charset="-128"/>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ＭＳ Ｐゴシック" pitchFamily="-65" charset="-128"/>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ＭＳ Ｐゴシック" pitchFamily="-65"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Graphs are usually very important</a:t>
            </a:r>
          </a:p>
          <a:p>
            <a:r>
              <a:rPr lang="en-US" dirty="0" smtClean="0"/>
              <a:t>Should be drawn by computer</a:t>
            </a:r>
          </a:p>
          <a:p>
            <a:r>
              <a:rPr lang="en-US" dirty="0" smtClean="0"/>
              <a:t>Graphs must have title, axis labels (with units)</a:t>
            </a:r>
          </a:p>
          <a:p>
            <a:r>
              <a:rPr lang="en-US" dirty="0" smtClean="0"/>
              <a:t>DO NOT use like “</a:t>
            </a:r>
            <a:r>
              <a:rPr lang="en-US" i="1" dirty="0" smtClean="0">
                <a:latin typeface="Times New Roman"/>
                <a:cs typeface="Times New Roman"/>
              </a:rPr>
              <a:t>P</a:t>
            </a:r>
            <a:r>
              <a:rPr lang="en-US" dirty="0" smtClean="0"/>
              <a:t> </a:t>
            </a:r>
            <a:r>
              <a:rPr lang="en-US" dirty="0" err="1" smtClean="0"/>
              <a:t>vs</a:t>
            </a:r>
            <a:r>
              <a:rPr lang="en-US" dirty="0" smtClean="0"/>
              <a:t> </a:t>
            </a:r>
            <a:r>
              <a:rPr lang="en-US" i="1" dirty="0" smtClean="0">
                <a:latin typeface="Times New Roman"/>
                <a:cs typeface="Times New Roman"/>
              </a:rPr>
              <a:t>T</a:t>
            </a:r>
            <a:r>
              <a:rPr lang="en-US" dirty="0" smtClean="0"/>
              <a:t>”, use descriptive title so people know what it is about immediately.</a:t>
            </a:r>
          </a:p>
          <a:p>
            <a:r>
              <a:rPr lang="en-US" dirty="0" smtClean="0"/>
              <a:t>Number the graph (e.g. Figure 1)</a:t>
            </a:r>
          </a:p>
          <a:p>
            <a:r>
              <a:rPr lang="en-US" dirty="0" smtClean="0"/>
              <a:t>A sentence or two stating the main conclusion from the graph, like “Pressure is seen to be proportional to the temperature.” </a:t>
            </a:r>
            <a:endParaRPr lang="en-US" dirty="0"/>
          </a:p>
        </p:txBody>
      </p:sp>
    </p:spTree>
    <p:extLst>
      <p:ext uri="{BB962C8B-B14F-4D97-AF65-F5344CB8AC3E}">
        <p14:creationId xmlns:p14="http://schemas.microsoft.com/office/powerpoint/2010/main" val="1296679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28600" y="228600"/>
            <a:ext cx="8686800" cy="850900"/>
          </a:xfrm>
        </p:spPr>
        <p:txBody>
          <a:bodyPr/>
          <a:lstStyle/>
          <a:p>
            <a:pPr eaLnBrk="1" fontAlgn="auto" hangingPunct="1">
              <a:spcAft>
                <a:spcPts val="0"/>
              </a:spcAft>
              <a:defRPr/>
            </a:pPr>
            <a:r>
              <a:rPr lang="en-US"/>
              <a:t>Some (very) simple error analysis</a:t>
            </a:r>
          </a:p>
        </p:txBody>
      </p:sp>
      <p:sp>
        <p:nvSpPr>
          <p:cNvPr id="55299" name="Rectangle 3"/>
          <p:cNvSpPr>
            <a:spLocks noChangeArrowheads="1"/>
          </p:cNvSpPr>
          <p:nvPr/>
        </p:nvSpPr>
        <p:spPr bwMode="auto">
          <a:xfrm>
            <a:off x="152400" y="1143000"/>
            <a:ext cx="8518525" cy="1292225"/>
          </a:xfrm>
          <a:prstGeom prst="rect">
            <a:avLst/>
          </a:prstGeom>
          <a:noFill/>
          <a:ln w="9525">
            <a:noFill/>
            <a:miter lim="800000"/>
            <a:headEnd/>
            <a:tailEnd/>
          </a:ln>
        </p:spPr>
        <p:txBody>
          <a:bodyPr wrap="none">
            <a:prstTxWarp prst="textNoShape">
              <a:avLst/>
            </a:prstTxWarp>
            <a:spAutoFit/>
          </a:bodyPr>
          <a:lstStyle/>
          <a:p>
            <a:r>
              <a:rPr lang="en-US" dirty="0">
                <a:latin typeface="Constantia" charset="0"/>
              </a:rPr>
              <a:t>For those who are interested:</a:t>
            </a:r>
          </a:p>
          <a:p>
            <a:r>
              <a:rPr lang="en-US" sz="2400" dirty="0">
                <a:latin typeface="Constantia" charset="0"/>
              </a:rPr>
              <a:t>http://</a:t>
            </a:r>
            <a:r>
              <a:rPr lang="en-US" sz="2400" dirty="0" err="1">
                <a:latin typeface="Constantia" charset="0"/>
              </a:rPr>
              <a:t>www.upscale.utoronto.ca</a:t>
            </a:r>
            <a:r>
              <a:rPr lang="en-US" sz="2400" dirty="0">
                <a:latin typeface="Constantia" charset="0"/>
              </a:rPr>
              <a:t>/PVB/Harrison/</a:t>
            </a:r>
            <a:r>
              <a:rPr lang="en-US" sz="2400" dirty="0" err="1">
                <a:latin typeface="Constantia" charset="0"/>
              </a:rPr>
              <a:t>ErrorAnalysis</a:t>
            </a:r>
            <a:r>
              <a:rPr lang="en-US" sz="2400" dirty="0">
                <a:latin typeface="Constantia" charset="0"/>
              </a:rPr>
              <a:t>/</a:t>
            </a:r>
            <a:endParaRPr lang="en-US" dirty="0">
              <a:latin typeface="Constantia" charset="0"/>
            </a:endParaRPr>
          </a:p>
          <a:p>
            <a:r>
              <a:rPr lang="en-US" sz="2400" dirty="0">
                <a:latin typeface="Constantia" charset="0"/>
              </a:rPr>
              <a:t>http://</a:t>
            </a:r>
            <a:r>
              <a:rPr lang="en-US" sz="2400" dirty="0" err="1">
                <a:latin typeface="Constantia" charset="0"/>
              </a:rPr>
              <a:t>www.ligo.caltech.edu</a:t>
            </a:r>
            <a:r>
              <a:rPr lang="en-US" sz="2400" dirty="0">
                <a:latin typeface="Constantia" charset="0"/>
              </a:rPr>
              <a:t>/~</a:t>
            </a:r>
            <a:r>
              <a:rPr lang="en-US" sz="2400" dirty="0" err="1">
                <a:latin typeface="Constantia" charset="0"/>
              </a:rPr>
              <a:t>vsanni</a:t>
            </a:r>
            <a:r>
              <a:rPr lang="en-US" sz="2400" dirty="0">
                <a:latin typeface="Constantia" charset="0"/>
              </a:rPr>
              <a:t>/ph3/</a:t>
            </a:r>
          </a:p>
        </p:txBody>
      </p:sp>
      <p:sp>
        <p:nvSpPr>
          <p:cNvPr id="55300" name="Rectangle 4"/>
          <p:cNvSpPr>
            <a:spLocks noChangeArrowheads="1"/>
          </p:cNvSpPr>
          <p:nvPr/>
        </p:nvSpPr>
        <p:spPr bwMode="auto">
          <a:xfrm>
            <a:off x="228600" y="2743200"/>
            <a:ext cx="8458200" cy="1006475"/>
          </a:xfrm>
          <a:prstGeom prst="rect">
            <a:avLst/>
          </a:prstGeom>
          <a:noFill/>
          <a:ln w="9525">
            <a:noFill/>
            <a:miter lim="800000"/>
            <a:headEnd/>
            <a:tailEnd/>
          </a:ln>
        </p:spPr>
        <p:txBody>
          <a:bodyPr>
            <a:prstTxWarp prst="textNoShape">
              <a:avLst/>
            </a:prstTxWarp>
            <a:spAutoFit/>
          </a:bodyPr>
          <a:lstStyle/>
          <a:p>
            <a:r>
              <a:rPr lang="en-US">
                <a:latin typeface="Constantia" charset="0"/>
              </a:rPr>
              <a:t>You can download notes about data analysis from these sites.</a:t>
            </a:r>
          </a:p>
        </p:txBody>
      </p:sp>
    </p:spTree>
    <p:extLst>
      <p:ext uri="{BB962C8B-B14F-4D97-AF65-F5344CB8AC3E}">
        <p14:creationId xmlns:p14="http://schemas.microsoft.com/office/powerpoint/2010/main" val="205413752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292100"/>
            <a:ext cx="8229600" cy="774700"/>
          </a:xfrm>
        </p:spPr>
        <p:txBody>
          <a:bodyPr>
            <a:normAutofit fontScale="90000"/>
          </a:bodyPr>
          <a:lstStyle/>
          <a:p>
            <a:pPr eaLnBrk="1" fontAlgn="auto" hangingPunct="1">
              <a:spcAft>
                <a:spcPts val="0"/>
              </a:spcAft>
              <a:defRPr/>
            </a:pPr>
            <a:r>
              <a:rPr lang="en-US"/>
              <a:t>Percentage difference</a:t>
            </a:r>
          </a:p>
        </p:txBody>
      </p:sp>
      <p:sp>
        <p:nvSpPr>
          <p:cNvPr id="57348" name="Rectangle 3"/>
          <p:cNvSpPr>
            <a:spLocks noChangeArrowheads="1"/>
          </p:cNvSpPr>
          <p:nvPr/>
        </p:nvSpPr>
        <p:spPr bwMode="auto">
          <a:xfrm>
            <a:off x="457200" y="1295400"/>
            <a:ext cx="8310563" cy="830263"/>
          </a:xfrm>
          <a:prstGeom prst="rect">
            <a:avLst/>
          </a:prstGeom>
          <a:noFill/>
          <a:ln w="9525">
            <a:noFill/>
            <a:miter lim="800000"/>
            <a:headEnd/>
            <a:tailEnd/>
          </a:ln>
        </p:spPr>
        <p:txBody>
          <a:bodyPr>
            <a:prstTxWarp prst="textNoShape">
              <a:avLst/>
            </a:prstTxWarp>
            <a:spAutoFit/>
          </a:bodyPr>
          <a:lstStyle/>
          <a:p>
            <a:r>
              <a:rPr lang="en-US" sz="2400">
                <a:latin typeface="Constantia" charset="0"/>
              </a:rPr>
              <a:t>Often one wants to compare two numbers, e.g. </a:t>
            </a:r>
          </a:p>
          <a:p>
            <a:r>
              <a:rPr lang="en-US" sz="2400" i="1">
                <a:latin typeface="Times New Roman" charset="0"/>
                <a:ea typeface="Times New Roman" charset="0"/>
                <a:cs typeface="Times New Roman" charset="0"/>
              </a:rPr>
              <a:t>u=12.4 </a:t>
            </a:r>
            <a:r>
              <a:rPr lang="en-US" sz="2400">
                <a:latin typeface="Constantia" charset="0"/>
              </a:rPr>
              <a:t>and </a:t>
            </a:r>
            <a:r>
              <a:rPr lang="en-US" sz="2400" i="1">
                <a:latin typeface="Times New Roman" charset="0"/>
                <a:ea typeface="Times New Roman" charset="0"/>
                <a:cs typeface="Times New Roman" charset="0"/>
              </a:rPr>
              <a:t>v=13.1 </a:t>
            </a:r>
            <a:r>
              <a:rPr lang="en-US" sz="2400">
                <a:latin typeface="Constantia" charset="0"/>
              </a:rPr>
              <a:t>by evaluating their percentage difference.</a:t>
            </a:r>
          </a:p>
        </p:txBody>
      </p:sp>
      <p:graphicFrame>
        <p:nvGraphicFramePr>
          <p:cNvPr id="57346" name="Object 2"/>
          <p:cNvGraphicFramePr>
            <a:graphicFrameLocks noChangeAspect="1"/>
          </p:cNvGraphicFramePr>
          <p:nvPr/>
        </p:nvGraphicFramePr>
        <p:xfrm>
          <a:off x="533400" y="2590800"/>
          <a:ext cx="4038600" cy="2595563"/>
        </p:xfrm>
        <a:graphic>
          <a:graphicData uri="http://schemas.openxmlformats.org/presentationml/2006/ole">
            <mc:AlternateContent xmlns:mc="http://schemas.openxmlformats.org/markup-compatibility/2006">
              <mc:Choice xmlns:v="urn:schemas-microsoft-com:vml" Requires="v">
                <p:oleObj spid="_x0000_s1037" name="Equation" r:id="rId4" imgW="1739900" imgH="1117600" progId="Equation.3">
                  <p:embed/>
                </p:oleObj>
              </mc:Choice>
              <mc:Fallback>
                <p:oleObj name="Equation" r:id="rId4" imgW="1739900" imgH="1117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90800"/>
                        <a:ext cx="4038600" cy="259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7349" name="Rectangle 5"/>
          <p:cNvSpPr>
            <a:spLocks noChangeArrowheads="1"/>
          </p:cNvSpPr>
          <p:nvPr/>
        </p:nvSpPr>
        <p:spPr bwMode="auto">
          <a:xfrm>
            <a:off x="4724400" y="2514600"/>
            <a:ext cx="4046538" cy="2678113"/>
          </a:xfrm>
          <a:prstGeom prst="rect">
            <a:avLst/>
          </a:prstGeom>
          <a:noFill/>
          <a:ln w="9525">
            <a:noFill/>
            <a:miter lim="800000"/>
            <a:headEnd/>
            <a:tailEnd/>
          </a:ln>
        </p:spPr>
        <p:txBody>
          <a:bodyPr>
            <a:prstTxWarp prst="textNoShape">
              <a:avLst/>
            </a:prstTxWarp>
            <a:spAutoFit/>
          </a:bodyPr>
          <a:lstStyle/>
          <a:p>
            <a:r>
              <a:rPr lang="en-US" sz="2400">
                <a:latin typeface="Constantia" charset="0"/>
              </a:rPr>
              <a:t>Both are correct. </a:t>
            </a:r>
          </a:p>
          <a:p>
            <a:r>
              <a:rPr lang="en-US" sz="2400">
                <a:latin typeface="Constantia" charset="0"/>
              </a:rPr>
              <a:t>Usually when we calculate percentage difference, the two numbers are very similar in value, so it does not matter which one we put in the denominator.</a:t>
            </a:r>
          </a:p>
        </p:txBody>
      </p:sp>
    </p:spTree>
    <p:extLst>
      <p:ext uri="{BB962C8B-B14F-4D97-AF65-F5344CB8AC3E}">
        <p14:creationId xmlns:p14="http://schemas.microsoft.com/office/powerpoint/2010/main" val="412755513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92100"/>
            <a:ext cx="8229600" cy="774700"/>
          </a:xfrm>
        </p:spPr>
        <p:txBody>
          <a:bodyPr>
            <a:normAutofit fontScale="90000"/>
          </a:bodyPr>
          <a:lstStyle/>
          <a:p>
            <a:pPr eaLnBrk="1" fontAlgn="auto" hangingPunct="1">
              <a:spcAft>
                <a:spcPts val="0"/>
              </a:spcAft>
              <a:defRPr/>
            </a:pPr>
            <a:r>
              <a:rPr lang="en-US"/>
              <a:t>Some common mistakes</a:t>
            </a:r>
          </a:p>
        </p:txBody>
      </p:sp>
      <p:graphicFrame>
        <p:nvGraphicFramePr>
          <p:cNvPr id="59394" name="Object 2"/>
          <p:cNvGraphicFramePr>
            <a:graphicFrameLocks noChangeAspect="1"/>
          </p:cNvGraphicFramePr>
          <p:nvPr/>
        </p:nvGraphicFramePr>
        <p:xfrm>
          <a:off x="533400" y="1143000"/>
          <a:ext cx="3429000" cy="2603500"/>
        </p:xfrm>
        <a:graphic>
          <a:graphicData uri="http://schemas.openxmlformats.org/presentationml/2006/ole">
            <mc:AlternateContent xmlns:mc="http://schemas.openxmlformats.org/markup-compatibility/2006">
              <mc:Choice xmlns:v="urn:schemas-microsoft-com:vml" Requires="v">
                <p:oleObj spid="_x0000_s72725" name="Equation" r:id="rId4" imgW="1739900" imgH="1320800" progId="">
                  <p:embed/>
                </p:oleObj>
              </mc:Choice>
              <mc:Fallback>
                <p:oleObj name="Equation" r:id="rId4" imgW="1739900" imgH="13208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143000"/>
                        <a:ext cx="3429000" cy="260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9395" name="Object 3"/>
          <p:cNvGraphicFramePr>
            <a:graphicFrameLocks noChangeAspect="1"/>
          </p:cNvGraphicFramePr>
          <p:nvPr/>
        </p:nvGraphicFramePr>
        <p:xfrm>
          <a:off x="5334000" y="1143000"/>
          <a:ext cx="3481388" cy="3879850"/>
        </p:xfrm>
        <a:graphic>
          <a:graphicData uri="http://schemas.openxmlformats.org/presentationml/2006/ole">
            <mc:AlternateContent xmlns:mc="http://schemas.openxmlformats.org/markup-compatibility/2006">
              <mc:Choice xmlns:v="urn:schemas-microsoft-com:vml" Requires="v">
                <p:oleObj spid="_x0000_s72726" name="Equation" r:id="rId6" imgW="1765300" imgH="1968500" progId="Equation.3">
                  <p:embed/>
                </p:oleObj>
              </mc:Choice>
              <mc:Fallback>
                <p:oleObj name="Equation" r:id="rId6" imgW="1765300" imgH="19685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1143000"/>
                        <a:ext cx="3481388" cy="3879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6934200" y="1600200"/>
            <a:ext cx="1676400" cy="3429000"/>
            <a:chOff x="4368" y="1008"/>
            <a:chExt cx="1056" cy="2160"/>
          </a:xfrm>
        </p:grpSpPr>
        <p:sp>
          <p:nvSpPr>
            <p:cNvPr id="59399" name="Oval 6"/>
            <p:cNvSpPr>
              <a:spLocks noChangeArrowheads="1"/>
            </p:cNvSpPr>
            <p:nvPr/>
          </p:nvSpPr>
          <p:spPr bwMode="auto">
            <a:xfrm>
              <a:off x="4368" y="1008"/>
              <a:ext cx="480" cy="480"/>
            </a:xfrm>
            <a:prstGeom prst="ellipse">
              <a:avLst/>
            </a:prstGeom>
            <a:noFill/>
            <a:ln w="38100">
              <a:solidFill>
                <a:schemeClr val="accent2"/>
              </a:solidFill>
              <a:round/>
              <a:headEnd/>
              <a:tailEnd/>
            </a:ln>
          </p:spPr>
          <p:txBody>
            <a:bodyPr wrap="none" anchor="ctr">
              <a:prstTxWarp prst="textNoShape">
                <a:avLst/>
              </a:prstTxWarp>
            </a:bodyPr>
            <a:lstStyle/>
            <a:p>
              <a:endParaRPr lang="en-US">
                <a:latin typeface="Constantia" charset="0"/>
              </a:endParaRPr>
            </a:p>
          </p:txBody>
        </p:sp>
        <p:sp>
          <p:nvSpPr>
            <p:cNvPr id="59400" name="Oval 7"/>
            <p:cNvSpPr>
              <a:spLocks noChangeArrowheads="1"/>
            </p:cNvSpPr>
            <p:nvPr/>
          </p:nvSpPr>
          <p:spPr bwMode="auto">
            <a:xfrm>
              <a:off x="4368" y="1872"/>
              <a:ext cx="480" cy="480"/>
            </a:xfrm>
            <a:prstGeom prst="ellipse">
              <a:avLst/>
            </a:prstGeom>
            <a:noFill/>
            <a:ln w="38100">
              <a:solidFill>
                <a:schemeClr val="accent2"/>
              </a:solidFill>
              <a:round/>
              <a:headEnd/>
              <a:tailEnd/>
            </a:ln>
          </p:spPr>
          <p:txBody>
            <a:bodyPr wrap="none" anchor="ctr">
              <a:prstTxWarp prst="textNoShape">
                <a:avLst/>
              </a:prstTxWarp>
            </a:bodyPr>
            <a:lstStyle/>
            <a:p>
              <a:endParaRPr lang="en-US">
                <a:latin typeface="Constantia" charset="0"/>
              </a:endParaRPr>
            </a:p>
          </p:txBody>
        </p:sp>
        <p:sp>
          <p:nvSpPr>
            <p:cNvPr id="59401" name="Oval 8"/>
            <p:cNvSpPr>
              <a:spLocks noChangeArrowheads="1"/>
            </p:cNvSpPr>
            <p:nvPr/>
          </p:nvSpPr>
          <p:spPr bwMode="auto">
            <a:xfrm>
              <a:off x="4944" y="2688"/>
              <a:ext cx="480" cy="480"/>
            </a:xfrm>
            <a:prstGeom prst="ellipse">
              <a:avLst/>
            </a:prstGeom>
            <a:noFill/>
            <a:ln w="38100">
              <a:solidFill>
                <a:schemeClr val="accent2"/>
              </a:solidFill>
              <a:round/>
              <a:headEnd/>
              <a:tailEnd/>
            </a:ln>
          </p:spPr>
          <p:txBody>
            <a:bodyPr wrap="none" anchor="ctr">
              <a:prstTxWarp prst="textNoShape">
                <a:avLst/>
              </a:prstTxWarp>
            </a:bodyPr>
            <a:lstStyle/>
            <a:p>
              <a:endParaRPr lang="en-US">
                <a:latin typeface="Constantia" charset="0"/>
              </a:endParaRPr>
            </a:p>
          </p:txBody>
        </p:sp>
      </p:grpSp>
      <p:sp>
        <p:nvSpPr>
          <p:cNvPr id="116745" name="Rectangle 9"/>
          <p:cNvSpPr>
            <a:spLocks noChangeArrowheads="1"/>
          </p:cNvSpPr>
          <p:nvPr/>
        </p:nvSpPr>
        <p:spPr bwMode="auto">
          <a:xfrm>
            <a:off x="304800" y="5029200"/>
            <a:ext cx="8382000" cy="461963"/>
          </a:xfrm>
          <a:prstGeom prst="rect">
            <a:avLst/>
          </a:prstGeom>
          <a:noFill/>
          <a:ln w="9525">
            <a:noFill/>
            <a:miter lim="800000"/>
            <a:headEnd/>
            <a:tailEnd/>
          </a:ln>
        </p:spPr>
        <p:txBody>
          <a:bodyPr>
            <a:prstTxWarp prst="textNoShape">
              <a:avLst/>
            </a:prstTxWarp>
            <a:spAutoFit/>
          </a:bodyPr>
          <a:lstStyle/>
          <a:p>
            <a:r>
              <a:rPr lang="en-US" sz="2400">
                <a:latin typeface="Constantia" charset="0"/>
              </a:rPr>
              <a:t>The “%” sign is NOT optional, nor is the absolute value sign. </a:t>
            </a:r>
          </a:p>
        </p:txBody>
      </p:sp>
    </p:spTree>
    <p:extLst>
      <p:ext uri="{BB962C8B-B14F-4D97-AF65-F5344CB8AC3E}">
        <p14:creationId xmlns:p14="http://schemas.microsoft.com/office/powerpoint/2010/main" val="219530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16745"/>
                                        </p:tgtEl>
                                        <p:attrNameLst>
                                          <p:attrName>style.visibility</p:attrName>
                                        </p:attrNameLst>
                                      </p:cBhvr>
                                      <p:to>
                                        <p:strVal val="visible"/>
                                      </p:to>
                                    </p:set>
                                    <p:anim from="(-#ppt_w/2)" to="(#ppt_x)" calcmode="lin" valueType="num">
                                      <p:cBhvr>
                                        <p:cTn id="15" dur="600" fill="hold">
                                          <p:stCondLst>
                                            <p:cond delay="0"/>
                                          </p:stCondLst>
                                        </p:cTn>
                                        <p:tgtEl>
                                          <p:spTgt spid="116745"/>
                                        </p:tgtEl>
                                        <p:attrNameLst>
                                          <p:attrName>ppt_x</p:attrName>
                                        </p:attrNameLst>
                                      </p:cBhvr>
                                    </p:anim>
                                    <p:anim from="0" to="-1.0" calcmode="lin" valueType="num">
                                      <p:cBhvr>
                                        <p:cTn id="16" dur="200" decel="50000" autoRev="1" fill="hold">
                                          <p:stCondLst>
                                            <p:cond delay="600"/>
                                          </p:stCondLst>
                                        </p:cTn>
                                        <p:tgtEl>
                                          <p:spTgt spid="116745"/>
                                        </p:tgtEl>
                                        <p:attrNameLst>
                                          <p:attrName>xshear</p:attrName>
                                        </p:attrNameLst>
                                      </p:cBhvr>
                                    </p:anim>
                                    <p:animScale>
                                      <p:cBhvr>
                                        <p:cTn id="17" dur="200" decel="100000" autoRev="1" fill="hold">
                                          <p:stCondLst>
                                            <p:cond delay="600"/>
                                          </p:stCondLst>
                                        </p:cTn>
                                        <p:tgtEl>
                                          <p:spTgt spid="116745"/>
                                        </p:tgtEl>
                                      </p:cBhvr>
                                      <p:from x="100000" y="100000"/>
                                      <p:to x="80000" y="100000"/>
                                    </p:animScale>
                                    <p:anim by="(#ppt_h/3+#ppt_w*0.1)" calcmode="lin" valueType="num">
                                      <p:cBhvr additive="sum">
                                        <p:cTn id="18" dur="200" decel="100000" autoRev="1" fill="hold">
                                          <p:stCondLst>
                                            <p:cond delay="600"/>
                                          </p:stCondLst>
                                        </p:cTn>
                                        <p:tgtEl>
                                          <p:spTgt spid="11674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2791" y="332232"/>
            <a:ext cx="8305800" cy="743712"/>
          </a:xfrm>
        </p:spPr>
        <p:txBody>
          <a:bodyPr>
            <a:normAutofit fontScale="90000"/>
          </a:bodyPr>
          <a:lstStyle/>
          <a:p>
            <a:pPr eaLnBrk="1" fontAlgn="auto" hangingPunct="1">
              <a:spcAft>
                <a:spcPts val="0"/>
              </a:spcAft>
              <a:defRPr/>
            </a:pPr>
            <a:r>
              <a:rPr lang="en-US" dirty="0"/>
              <a:t>Introduction</a:t>
            </a:r>
          </a:p>
        </p:txBody>
      </p:sp>
      <p:sp>
        <p:nvSpPr>
          <p:cNvPr id="16387" name="Rectangle 3"/>
          <p:cNvSpPr>
            <a:spLocks noChangeArrowheads="1"/>
          </p:cNvSpPr>
          <p:nvPr/>
        </p:nvSpPr>
        <p:spPr bwMode="auto">
          <a:xfrm>
            <a:off x="452438" y="1304925"/>
            <a:ext cx="4148137" cy="3416300"/>
          </a:xfrm>
          <a:prstGeom prst="rect">
            <a:avLst/>
          </a:prstGeom>
          <a:noFill/>
          <a:ln w="9525">
            <a:noFill/>
            <a:miter lim="800000"/>
            <a:headEnd/>
            <a:tailEnd/>
          </a:ln>
        </p:spPr>
        <p:txBody>
          <a:bodyPr wrap="none">
            <a:prstTxWarp prst="textNoShape">
              <a:avLst/>
            </a:prstTxWarp>
            <a:spAutoFit/>
          </a:bodyPr>
          <a:lstStyle/>
          <a:p>
            <a:r>
              <a:rPr lang="en-US" sz="2400" dirty="0">
                <a:latin typeface="Constantia" charset="0"/>
              </a:rPr>
              <a:t>Wilfred Hok Kong LEE, Ph.D.</a:t>
            </a:r>
          </a:p>
          <a:p>
            <a:endParaRPr lang="en-US" sz="2400" dirty="0">
              <a:latin typeface="Constantia" charset="0"/>
            </a:endParaRPr>
          </a:p>
          <a:p>
            <a:r>
              <a:rPr lang="en-US" sz="2400" dirty="0">
                <a:latin typeface="Constantia" charset="0"/>
              </a:rPr>
              <a:t>Office: 343A		</a:t>
            </a:r>
          </a:p>
          <a:p>
            <a:r>
              <a:rPr lang="en-US" sz="2400" dirty="0">
                <a:latin typeface="Constantia" charset="0"/>
              </a:rPr>
              <a:t>Mail box: MSE </a:t>
            </a:r>
            <a:r>
              <a:rPr lang="en-US" sz="2400">
                <a:latin typeface="Constantia" charset="0"/>
              </a:rPr>
              <a:t>Office </a:t>
            </a:r>
            <a:r>
              <a:rPr lang="en-US" sz="2400" smtClean="0">
                <a:latin typeface="Constantia" charset="0"/>
              </a:rPr>
              <a:t>215</a:t>
            </a:r>
            <a:endParaRPr lang="en-US" sz="2400" dirty="0">
              <a:latin typeface="Constantia" charset="0"/>
            </a:endParaRPr>
          </a:p>
          <a:p>
            <a:endParaRPr lang="en-US" sz="2400" dirty="0">
              <a:latin typeface="Constantia" charset="0"/>
            </a:endParaRPr>
          </a:p>
          <a:p>
            <a:r>
              <a:rPr lang="en-US" sz="2400" dirty="0">
                <a:latin typeface="Constantia" charset="0"/>
              </a:rPr>
              <a:t>Contact Info:</a:t>
            </a:r>
          </a:p>
          <a:p>
            <a:r>
              <a:rPr lang="en-US" sz="2400" dirty="0">
                <a:latin typeface="Constantia" charset="0"/>
              </a:rPr>
              <a:t>Email: </a:t>
            </a:r>
            <a:r>
              <a:rPr lang="en-US" sz="2400" dirty="0" err="1">
                <a:latin typeface="Constantia" charset="0"/>
              </a:rPr>
              <a:t>hlee@swccd.edu</a:t>
            </a:r>
            <a:endParaRPr lang="en-US" sz="2400" dirty="0">
              <a:latin typeface="Constantia" charset="0"/>
            </a:endParaRPr>
          </a:p>
          <a:p>
            <a:r>
              <a:rPr lang="en-US" sz="2400" dirty="0">
                <a:latin typeface="Constantia" charset="0"/>
              </a:rPr>
              <a:t>Phone: ext. 5533</a:t>
            </a:r>
          </a:p>
          <a:p>
            <a:endParaRPr lang="en-US" sz="2400" dirty="0">
              <a:latin typeface="Constantia" charset="0"/>
            </a:endParaRPr>
          </a:p>
        </p:txBody>
      </p:sp>
      <p:sp>
        <p:nvSpPr>
          <p:cNvPr id="5" name="Rectangle 4"/>
          <p:cNvSpPr>
            <a:spLocks noChangeArrowheads="1"/>
          </p:cNvSpPr>
          <p:nvPr/>
        </p:nvSpPr>
        <p:spPr bwMode="auto">
          <a:xfrm>
            <a:off x="4191001" y="3581400"/>
            <a:ext cx="4547804" cy="1200328"/>
          </a:xfrm>
          <a:prstGeom prst="rect">
            <a:avLst/>
          </a:prstGeom>
          <a:noFill/>
          <a:ln w="9525">
            <a:solidFill>
              <a:schemeClr val="tx1"/>
            </a:solidFill>
            <a:miter lim="800000"/>
            <a:headEnd/>
            <a:tailEnd/>
          </a:ln>
        </p:spPr>
        <p:txBody>
          <a:bodyPr wrap="square">
            <a:prstTxWarp prst="textNoShape">
              <a:avLst/>
            </a:prstTxWarp>
            <a:spAutoFit/>
          </a:bodyPr>
          <a:lstStyle/>
          <a:p>
            <a:r>
              <a:rPr lang="cs-CZ" sz="2400" dirty="0" smtClean="0">
                <a:latin typeface="+mn-lt"/>
              </a:rPr>
              <a:t>Mon 	11:40 – </a:t>
            </a:r>
            <a:r>
              <a:rPr lang="cs-CZ" sz="2400" dirty="0">
                <a:latin typeface="+mn-lt"/>
              </a:rPr>
              <a:t>1</a:t>
            </a:r>
            <a:r>
              <a:rPr lang="cs-CZ" sz="2400" dirty="0" smtClean="0">
                <a:latin typeface="+mn-lt"/>
              </a:rPr>
              <a:t>:</a:t>
            </a:r>
            <a:r>
              <a:rPr lang="cs-CZ" sz="2400" dirty="0">
                <a:latin typeface="+mn-lt"/>
              </a:rPr>
              <a:t>1</a:t>
            </a:r>
            <a:r>
              <a:rPr lang="cs-CZ" sz="2400" dirty="0" smtClean="0">
                <a:latin typeface="+mn-lt"/>
              </a:rPr>
              <a:t>0</a:t>
            </a:r>
            <a:endParaRPr lang="cs-CZ" sz="2400" dirty="0" smtClean="0">
              <a:latin typeface="+mn-lt"/>
            </a:endParaRPr>
          </a:p>
          <a:p>
            <a:r>
              <a:rPr lang="cs-CZ" sz="2400" dirty="0" err="1" smtClean="0">
                <a:latin typeface="+mn-lt"/>
              </a:rPr>
              <a:t>Wed</a:t>
            </a:r>
            <a:r>
              <a:rPr lang="cs-CZ" sz="2400" dirty="0">
                <a:latin typeface="+mn-lt"/>
              </a:rPr>
              <a:t>	11:40 – 1:10</a:t>
            </a:r>
          </a:p>
          <a:p>
            <a:r>
              <a:rPr lang="cs-CZ" sz="2400" dirty="0" err="1">
                <a:latin typeface="+mn-lt"/>
              </a:rPr>
              <a:t>Thu</a:t>
            </a:r>
            <a:r>
              <a:rPr lang="cs-CZ" sz="2400" dirty="0">
                <a:latin typeface="+mn-lt"/>
              </a:rPr>
              <a:t> 	11:40 – </a:t>
            </a:r>
            <a:r>
              <a:rPr lang="cs-CZ" sz="2400" dirty="0" smtClean="0">
                <a:latin typeface="+mn-lt"/>
              </a:rPr>
              <a:t>12:</a:t>
            </a:r>
            <a:r>
              <a:rPr lang="cs-CZ" sz="2400" dirty="0">
                <a:latin typeface="+mn-lt"/>
              </a:rPr>
              <a:t>4</a:t>
            </a:r>
            <a:r>
              <a:rPr lang="cs-CZ" sz="2400" dirty="0" smtClean="0">
                <a:latin typeface="+mn-lt"/>
              </a:rPr>
              <a:t>0</a:t>
            </a:r>
            <a:endParaRPr lang="cs-CZ" sz="2400" dirty="0">
              <a:latin typeface="+mn-lt"/>
            </a:endParaRPr>
          </a:p>
        </p:txBody>
      </p:sp>
    </p:spTree>
    <p:extLst>
      <p:ext uri="{BB962C8B-B14F-4D97-AF65-F5344CB8AC3E}">
        <p14:creationId xmlns:p14="http://schemas.microsoft.com/office/powerpoint/2010/main" val="371713213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743712"/>
          </a:xfrm>
        </p:spPr>
        <p:txBody>
          <a:bodyPr>
            <a:normAutofit fontScale="90000"/>
          </a:bodyPr>
          <a:lstStyle/>
          <a:p>
            <a:r>
              <a:rPr lang="en-US" dirty="0" smtClean="0"/>
              <a:t>Detailed Error Analysis</a:t>
            </a:r>
            <a:endParaRPr lang="en-US" dirty="0"/>
          </a:p>
        </p:txBody>
      </p:sp>
      <p:sp>
        <p:nvSpPr>
          <p:cNvPr id="5" name="TextBox 4"/>
          <p:cNvSpPr txBox="1"/>
          <p:nvPr/>
        </p:nvSpPr>
        <p:spPr>
          <a:xfrm>
            <a:off x="457200" y="1447800"/>
            <a:ext cx="6800898" cy="892552"/>
          </a:xfrm>
          <a:prstGeom prst="rect">
            <a:avLst/>
          </a:prstGeom>
          <a:noFill/>
        </p:spPr>
        <p:txBody>
          <a:bodyPr wrap="none" rtlCol="0">
            <a:spAutoFit/>
          </a:bodyPr>
          <a:lstStyle/>
          <a:p>
            <a:r>
              <a:rPr lang="en-US" sz="2600" dirty="0" smtClean="0">
                <a:latin typeface="+mn-lt"/>
              </a:rPr>
              <a:t>See the file “Error </a:t>
            </a:r>
            <a:r>
              <a:rPr lang="en-US" sz="2600" dirty="0" err="1" smtClean="0">
                <a:latin typeface="+mn-lt"/>
              </a:rPr>
              <a:t>Analysis.pptx</a:t>
            </a:r>
            <a:r>
              <a:rPr lang="en-US" sz="2600" dirty="0" smtClean="0">
                <a:latin typeface="+mn-lt"/>
              </a:rPr>
              <a:t>”.</a:t>
            </a:r>
          </a:p>
          <a:p>
            <a:r>
              <a:rPr lang="en-US" sz="2600" dirty="0" smtClean="0">
                <a:latin typeface="+mn-lt"/>
              </a:rPr>
              <a:t>Calculate the uncertainty of your final results.</a:t>
            </a:r>
            <a:endParaRPr lang="en-US" sz="2600" dirty="0">
              <a:latin typeface="+mn-lt"/>
            </a:endParaRPr>
          </a:p>
        </p:txBody>
      </p:sp>
    </p:spTree>
    <p:extLst>
      <p:ext uri="{BB962C8B-B14F-4D97-AF65-F5344CB8AC3E}">
        <p14:creationId xmlns:p14="http://schemas.microsoft.com/office/powerpoint/2010/main" val="2482277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704850"/>
            <a:ext cx="8305800" cy="1143000"/>
          </a:xfrm>
        </p:spPr>
        <p:txBody>
          <a:bodyPr/>
          <a:lstStyle/>
          <a:p>
            <a:pPr eaLnBrk="1" hangingPunct="1">
              <a:defRPr/>
            </a:pPr>
            <a:endParaRPr lang="en-US">
              <a:ea typeface="ＭＳ Ｐゴシック" charset="-128"/>
              <a:cs typeface="ＭＳ Ｐゴシック" charset="-128"/>
            </a:endParaRPr>
          </a:p>
        </p:txBody>
      </p:sp>
      <p:sp>
        <p:nvSpPr>
          <p:cNvPr id="75779" name="Date Placeholder 2"/>
          <p:cNvSpPr>
            <a:spLocks noGrp="1"/>
          </p:cNvSpPr>
          <p:nvPr>
            <p:ph type="dt" sz="quarter" idx="10"/>
          </p:nvPr>
        </p:nvSpPr>
        <p:spPr bwMode="auto">
          <a:noFill/>
          <a:ln>
            <a:miter lim="800000"/>
            <a:headEnd/>
            <a:tailEnd/>
          </a:ln>
        </p:spPr>
        <p:txBody>
          <a:bodyPr/>
          <a:lstStyle/>
          <a:p>
            <a:endParaRPr lang="en-US"/>
          </a:p>
        </p:txBody>
      </p:sp>
      <p:sp>
        <p:nvSpPr>
          <p:cNvPr id="75780" name="Footer Placeholder 3"/>
          <p:cNvSpPr>
            <a:spLocks noGrp="1"/>
          </p:cNvSpPr>
          <p:nvPr>
            <p:ph type="ftr" sz="quarter" idx="11"/>
          </p:nvPr>
        </p:nvSpPr>
        <p:spPr bwMode="auto">
          <a:noFill/>
          <a:ln>
            <a:miter lim="800000"/>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46888"/>
            <a:ext cx="8305800" cy="743712"/>
          </a:xfrm>
        </p:spPr>
        <p:txBody>
          <a:bodyPr>
            <a:normAutofit fontScale="90000"/>
          </a:bodyPr>
          <a:lstStyle/>
          <a:p>
            <a:pPr eaLnBrk="1" fontAlgn="auto" hangingPunct="1">
              <a:spcAft>
                <a:spcPts val="0"/>
              </a:spcAft>
              <a:defRPr/>
            </a:pPr>
            <a:r>
              <a:rPr lang="en-US" dirty="0"/>
              <a:t>Textbook &amp; Course Homepage</a:t>
            </a:r>
          </a:p>
        </p:txBody>
      </p:sp>
      <p:sp>
        <p:nvSpPr>
          <p:cNvPr id="18435" name="Rectangle 3"/>
          <p:cNvSpPr>
            <a:spLocks noChangeArrowheads="1"/>
          </p:cNvSpPr>
          <p:nvPr/>
        </p:nvSpPr>
        <p:spPr bwMode="auto">
          <a:xfrm>
            <a:off x="457200" y="1066800"/>
            <a:ext cx="8153400" cy="4493537"/>
          </a:xfrm>
          <a:prstGeom prst="rect">
            <a:avLst/>
          </a:prstGeom>
          <a:noFill/>
          <a:ln w="9525">
            <a:noFill/>
            <a:miter lim="800000"/>
            <a:headEnd/>
            <a:tailEnd/>
          </a:ln>
        </p:spPr>
        <p:txBody>
          <a:bodyPr wrap="square">
            <a:prstTxWarp prst="textNoShape">
              <a:avLst/>
            </a:prstTxWarp>
            <a:spAutoFit/>
          </a:bodyPr>
          <a:lstStyle/>
          <a:p>
            <a:pPr algn="just"/>
            <a:r>
              <a:rPr lang="en-US" sz="2400" dirty="0">
                <a:latin typeface="Constantia" charset="0"/>
              </a:rPr>
              <a:t>Optional: </a:t>
            </a:r>
            <a:r>
              <a:rPr lang="en-US" sz="2400" dirty="0" smtClean="0">
                <a:latin typeface="Constantia" charset="0"/>
              </a:rPr>
              <a:t>Principles </a:t>
            </a:r>
            <a:r>
              <a:rPr lang="en-US" sz="2400" dirty="0">
                <a:latin typeface="Constantia" charset="0"/>
              </a:rPr>
              <a:t>of Physics (5</a:t>
            </a:r>
            <a:r>
              <a:rPr lang="en-US" sz="2400" baseline="30000" dirty="0">
                <a:latin typeface="Constantia" charset="0"/>
              </a:rPr>
              <a:t>th</a:t>
            </a:r>
            <a:r>
              <a:rPr lang="en-US" sz="2400" dirty="0">
                <a:latin typeface="Constantia" charset="0"/>
              </a:rPr>
              <a:t> edition), by </a:t>
            </a:r>
            <a:r>
              <a:rPr lang="en-US" sz="2400" dirty="0" err="1">
                <a:latin typeface="Constantia" charset="0"/>
              </a:rPr>
              <a:t>Serway</a:t>
            </a:r>
            <a:r>
              <a:rPr lang="en-US" sz="2400" dirty="0">
                <a:latin typeface="Constantia" charset="0"/>
              </a:rPr>
              <a:t> &amp; Jewett</a:t>
            </a:r>
          </a:p>
          <a:p>
            <a:pPr algn="just"/>
            <a:endParaRPr lang="en-US" sz="2400" dirty="0" smtClean="0">
              <a:latin typeface="Constantia" charset="0"/>
            </a:endParaRPr>
          </a:p>
          <a:p>
            <a:pPr algn="just"/>
            <a:r>
              <a:rPr lang="en-US" sz="2400" dirty="0" smtClean="0">
                <a:latin typeface="Constantia" charset="0"/>
              </a:rPr>
              <a:t>Course Homepage:</a:t>
            </a:r>
          </a:p>
          <a:p>
            <a:pPr lvl="0"/>
            <a:r>
              <a:rPr lang="en-US" sz="2200" dirty="0">
                <a:solidFill>
                  <a:srgbClr val="000000"/>
                </a:solidFill>
                <a:latin typeface="Constantia"/>
                <a:hlinkClick r:id="rId3"/>
              </a:rPr>
              <a:t>http://dept.swccd.edu/</a:t>
            </a:r>
            <a:r>
              <a:rPr lang="en-US" sz="2200" dirty="0" smtClean="0">
                <a:solidFill>
                  <a:srgbClr val="000000"/>
                </a:solidFill>
                <a:latin typeface="Constantia"/>
                <a:hlinkClick r:id="rId3"/>
              </a:rPr>
              <a:t>hlee</a:t>
            </a:r>
            <a:r>
              <a:rPr lang="en-US" sz="2200" dirty="0" smtClean="0">
                <a:solidFill>
                  <a:srgbClr val="000000"/>
                </a:solidFill>
                <a:latin typeface="Constantia"/>
              </a:rPr>
              <a:t> </a:t>
            </a:r>
          </a:p>
          <a:p>
            <a:pPr lvl="0"/>
            <a:r>
              <a:rPr lang="en-US" sz="2400" dirty="0" smtClean="0">
                <a:latin typeface="Constantia" charset="0"/>
              </a:rPr>
              <a:t>Lab manuals will be posted on this site. Print out the lab manuals BEFORE you come to class.</a:t>
            </a:r>
          </a:p>
          <a:p>
            <a:pPr algn="just"/>
            <a:endParaRPr lang="en-US" sz="2400" dirty="0" smtClean="0">
              <a:latin typeface="Constantia" charset="0"/>
            </a:endParaRPr>
          </a:p>
          <a:p>
            <a:pPr algn="just"/>
            <a:r>
              <a:rPr lang="en-US" sz="2400" dirty="0" smtClean="0">
                <a:latin typeface="Constantia" charset="0"/>
              </a:rPr>
              <a:t>Your scores will be posted on Blackboard Online:</a:t>
            </a:r>
          </a:p>
          <a:p>
            <a:pPr algn="just"/>
            <a:r>
              <a:rPr lang="en-US" sz="2400" dirty="0" smtClean="0">
                <a:latin typeface="Constantia" charset="0"/>
              </a:rPr>
              <a:t>Go </a:t>
            </a:r>
            <a:r>
              <a:rPr lang="en-US" sz="2400" dirty="0">
                <a:latin typeface="Constantia" charset="0"/>
              </a:rPr>
              <a:t>to the Southwestern College </a:t>
            </a:r>
            <a:r>
              <a:rPr lang="en-US" sz="2400" dirty="0" smtClean="0">
                <a:latin typeface="Constantia" charset="0"/>
              </a:rPr>
              <a:t>homepage</a:t>
            </a:r>
          </a:p>
          <a:p>
            <a:pPr algn="just"/>
            <a:r>
              <a:rPr lang="en-US" sz="2400" dirty="0" smtClean="0">
                <a:solidFill>
                  <a:srgbClr val="0000FF"/>
                </a:solidFill>
                <a:latin typeface="Constantia" charset="0"/>
                <a:hlinkClick r:id="rId4"/>
              </a:rPr>
              <a:t>http</a:t>
            </a:r>
            <a:r>
              <a:rPr lang="en-US" sz="2400" dirty="0">
                <a:solidFill>
                  <a:srgbClr val="0000FF"/>
                </a:solidFill>
                <a:latin typeface="Constantia" charset="0"/>
                <a:hlinkClick r:id="rId4"/>
              </a:rPr>
              <a:t>://</a:t>
            </a:r>
            <a:r>
              <a:rPr lang="en-US" sz="2400" dirty="0" smtClean="0">
                <a:solidFill>
                  <a:srgbClr val="0000FF"/>
                </a:solidFill>
                <a:latin typeface="Constantia" charset="0"/>
                <a:hlinkClick r:id="rId4"/>
              </a:rPr>
              <a:t>www.swccd.edu</a:t>
            </a:r>
            <a:endParaRPr lang="en-US" sz="2400" dirty="0">
              <a:latin typeface="Constantia" charset="0"/>
            </a:endParaRPr>
          </a:p>
          <a:p>
            <a:pPr algn="just"/>
            <a:r>
              <a:rPr lang="en-US" sz="2400" dirty="0" smtClean="0">
                <a:latin typeface="Constantia" charset="0"/>
              </a:rPr>
              <a:t>Click </a:t>
            </a:r>
            <a:r>
              <a:rPr lang="en-US" sz="2400" dirty="0">
                <a:latin typeface="Constantia" charset="0"/>
              </a:rPr>
              <a:t>on </a:t>
            </a:r>
            <a:r>
              <a:rPr lang="en-US" sz="2400" dirty="0" smtClean="0">
                <a:latin typeface="Constantia" charset="0"/>
              </a:rPr>
              <a:t>“Blackboard/Online Learning” tab on the right</a:t>
            </a:r>
            <a:endParaRPr lang="en-US" sz="2400" dirty="0">
              <a:latin typeface="Constantia" charset="0"/>
            </a:endParaRPr>
          </a:p>
        </p:txBody>
      </p:sp>
    </p:spTree>
    <p:extLst>
      <p:ext uri="{BB962C8B-B14F-4D97-AF65-F5344CB8AC3E}">
        <p14:creationId xmlns:p14="http://schemas.microsoft.com/office/powerpoint/2010/main" val="15871103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28600"/>
            <a:ext cx="8305800" cy="1143000"/>
          </a:xfrm>
        </p:spPr>
        <p:txBody>
          <a:bodyPr/>
          <a:lstStyle/>
          <a:p>
            <a:pPr eaLnBrk="1" fontAlgn="auto" hangingPunct="1">
              <a:spcAft>
                <a:spcPts val="0"/>
              </a:spcAft>
              <a:defRPr/>
            </a:pPr>
            <a:r>
              <a:rPr lang="en-US" dirty="0"/>
              <a:t>Grades</a:t>
            </a:r>
          </a:p>
        </p:txBody>
      </p:sp>
      <p:sp>
        <p:nvSpPr>
          <p:cNvPr id="20483" name="Rectangle 3"/>
          <p:cNvSpPr>
            <a:spLocks noChangeArrowheads="1"/>
          </p:cNvSpPr>
          <p:nvPr/>
        </p:nvSpPr>
        <p:spPr bwMode="auto">
          <a:xfrm>
            <a:off x="1524000" y="1524000"/>
            <a:ext cx="2647950" cy="830263"/>
          </a:xfrm>
          <a:prstGeom prst="rect">
            <a:avLst/>
          </a:prstGeom>
          <a:noFill/>
          <a:ln w="9525">
            <a:noFill/>
            <a:miter lim="800000"/>
            <a:headEnd/>
            <a:tailEnd/>
          </a:ln>
        </p:spPr>
        <p:txBody>
          <a:bodyPr wrap="none">
            <a:prstTxWarp prst="textNoShape">
              <a:avLst/>
            </a:prstTxWarp>
            <a:spAutoFit/>
          </a:bodyPr>
          <a:lstStyle/>
          <a:p>
            <a:pPr algn="just"/>
            <a:r>
              <a:rPr lang="en-US" sz="2400">
                <a:latin typeface="Constantia" charset="0"/>
              </a:rPr>
              <a:t>Lab Report	80%</a:t>
            </a:r>
          </a:p>
          <a:p>
            <a:pPr algn="just"/>
            <a:r>
              <a:rPr lang="en-US" sz="2400">
                <a:latin typeface="Constantia" charset="0"/>
              </a:rPr>
              <a:t>Final Exam	20%</a:t>
            </a:r>
          </a:p>
        </p:txBody>
      </p:sp>
      <p:sp>
        <p:nvSpPr>
          <p:cNvPr id="20484" name="Rectangle 4"/>
          <p:cNvSpPr>
            <a:spLocks noChangeArrowheads="1"/>
          </p:cNvSpPr>
          <p:nvPr/>
        </p:nvSpPr>
        <p:spPr bwMode="auto">
          <a:xfrm>
            <a:off x="821545" y="2743200"/>
            <a:ext cx="2724123" cy="1938992"/>
          </a:xfrm>
          <a:prstGeom prst="rect">
            <a:avLst/>
          </a:prstGeom>
          <a:noFill/>
          <a:ln w="9525">
            <a:noFill/>
            <a:miter lim="800000"/>
            <a:headEnd/>
            <a:tailEnd/>
          </a:ln>
        </p:spPr>
        <p:txBody>
          <a:bodyPr wrap="none">
            <a:prstTxWarp prst="textNoShape">
              <a:avLst/>
            </a:prstTxWarp>
            <a:spAutoFit/>
          </a:bodyPr>
          <a:lstStyle/>
          <a:p>
            <a:pPr lvl="0" algn="just" defTabSz="457200" eaLnBrk="1" hangingPunct="1"/>
            <a:r>
              <a:rPr lang="en-US" sz="2400" dirty="0" smtClean="0">
                <a:solidFill>
                  <a:prstClr val="black"/>
                </a:solidFill>
                <a:latin typeface="Constantia" charset="0"/>
              </a:rPr>
              <a:t>	100 – 85% 		A</a:t>
            </a:r>
          </a:p>
          <a:p>
            <a:pPr lvl="0" algn="just" defTabSz="457200" eaLnBrk="1" hangingPunct="1"/>
            <a:r>
              <a:rPr lang="en-US" sz="2400" dirty="0" smtClean="0">
                <a:solidFill>
                  <a:prstClr val="black"/>
                </a:solidFill>
                <a:latin typeface="Constantia" charset="0"/>
              </a:rPr>
              <a:t>	84 – 75%		B</a:t>
            </a:r>
          </a:p>
          <a:p>
            <a:pPr lvl="0" algn="just" defTabSz="457200" eaLnBrk="1" hangingPunct="1"/>
            <a:r>
              <a:rPr lang="en-US" sz="2400" dirty="0" smtClean="0">
                <a:solidFill>
                  <a:prstClr val="black"/>
                </a:solidFill>
                <a:latin typeface="Constantia" charset="0"/>
              </a:rPr>
              <a:t>	74 – 60%		C</a:t>
            </a:r>
          </a:p>
          <a:p>
            <a:pPr lvl="0" algn="just" defTabSz="457200" eaLnBrk="1" hangingPunct="1"/>
            <a:r>
              <a:rPr lang="en-US" sz="2400" dirty="0" smtClean="0">
                <a:solidFill>
                  <a:prstClr val="black"/>
                </a:solidFill>
                <a:latin typeface="Constantia" charset="0"/>
              </a:rPr>
              <a:t>	59 – 50% 		D</a:t>
            </a:r>
          </a:p>
          <a:p>
            <a:pPr lvl="0" algn="just" defTabSz="457200" eaLnBrk="1" hangingPunct="1"/>
            <a:r>
              <a:rPr lang="en-US" sz="2400" dirty="0" smtClean="0">
                <a:solidFill>
                  <a:prstClr val="black"/>
                </a:solidFill>
                <a:latin typeface="Constantia" charset="0"/>
              </a:rPr>
              <a:t>	49 – 0%		F</a:t>
            </a:r>
            <a:endParaRPr lang="en-US" sz="2400" dirty="0">
              <a:solidFill>
                <a:prstClr val="black"/>
              </a:solidFill>
              <a:latin typeface="Constantia"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a:t>Policy on Collaboration</a:t>
            </a:r>
          </a:p>
        </p:txBody>
      </p:sp>
      <p:sp>
        <p:nvSpPr>
          <p:cNvPr id="22531" name="Rectangle 3"/>
          <p:cNvSpPr>
            <a:spLocks noChangeArrowheads="1"/>
          </p:cNvSpPr>
          <p:nvPr/>
        </p:nvSpPr>
        <p:spPr bwMode="auto">
          <a:xfrm>
            <a:off x="457200" y="2057400"/>
            <a:ext cx="8448675" cy="1938338"/>
          </a:xfrm>
          <a:prstGeom prst="rect">
            <a:avLst/>
          </a:prstGeom>
          <a:noFill/>
          <a:ln w="9525">
            <a:noFill/>
            <a:miter lim="800000"/>
            <a:headEnd/>
            <a:tailEnd/>
          </a:ln>
        </p:spPr>
        <p:txBody>
          <a:bodyPr>
            <a:prstTxWarp prst="textNoShape">
              <a:avLst/>
            </a:prstTxWarp>
            <a:spAutoFit/>
          </a:bodyPr>
          <a:lstStyle/>
          <a:p>
            <a:r>
              <a:rPr lang="en-US" sz="2400">
                <a:latin typeface="Constantia" charset="0"/>
              </a:rPr>
              <a:t>You can work in groups, but you must write your solution </a:t>
            </a:r>
            <a:r>
              <a:rPr lang="en-US" sz="2400" u="sng">
                <a:latin typeface="Constantia" charset="0"/>
              </a:rPr>
              <a:t>independently</a:t>
            </a:r>
            <a:r>
              <a:rPr lang="en-US" sz="2400">
                <a:latin typeface="Constantia" charset="0"/>
              </a:rPr>
              <a:t>.</a:t>
            </a:r>
          </a:p>
          <a:p>
            <a:endParaRPr lang="en-US" sz="2400">
              <a:latin typeface="Constantia" charset="0"/>
            </a:endParaRPr>
          </a:p>
          <a:p>
            <a:r>
              <a:rPr lang="en-US" sz="2400">
                <a:latin typeface="Constantia" charset="0"/>
              </a:rPr>
              <a:t>Students who copy or allow people to copy your work will get zero.</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Lab Philosophy</a:t>
            </a:r>
            <a:endParaRPr lang="en-US" dirty="0"/>
          </a:p>
        </p:txBody>
      </p:sp>
      <p:sp>
        <p:nvSpPr>
          <p:cNvPr id="5" name="Content Placeholder 4"/>
          <p:cNvSpPr>
            <a:spLocks noGrp="1"/>
          </p:cNvSpPr>
          <p:nvPr>
            <p:ph idx="1"/>
          </p:nvPr>
        </p:nvSpPr>
        <p:spPr>
          <a:xfrm>
            <a:off x="457200" y="1066800"/>
            <a:ext cx="8229600" cy="4389437"/>
          </a:xfrm>
        </p:spPr>
        <p:txBody>
          <a:bodyPr/>
          <a:lstStyle/>
          <a:p>
            <a:pPr>
              <a:buFont typeface="Arial"/>
              <a:buChar char="•"/>
            </a:pPr>
            <a:r>
              <a:rPr lang="en-US" dirty="0" smtClean="0"/>
              <a:t>Not the same as a computation heavy lecture course</a:t>
            </a:r>
          </a:p>
          <a:p>
            <a:pPr>
              <a:buFont typeface="Arial"/>
              <a:buChar char="•"/>
            </a:pPr>
            <a:r>
              <a:rPr lang="en-US" dirty="0" smtClean="0"/>
              <a:t>It is NOT just about getting the final answer</a:t>
            </a:r>
          </a:p>
          <a:p>
            <a:pPr>
              <a:buFont typeface="Arial"/>
              <a:buChar char="•"/>
            </a:pPr>
            <a:r>
              <a:rPr lang="en-US" dirty="0" smtClean="0"/>
              <a:t>You are being trained to:</a:t>
            </a:r>
          </a:p>
          <a:p>
            <a:pPr lvl="1">
              <a:buFont typeface="Arial"/>
              <a:buChar char="•"/>
            </a:pPr>
            <a:r>
              <a:rPr lang="en-US" dirty="0" smtClean="0"/>
              <a:t>Carefully measure experimental data</a:t>
            </a:r>
          </a:p>
          <a:p>
            <a:pPr lvl="1">
              <a:buFont typeface="Arial"/>
              <a:buChar char="•"/>
            </a:pPr>
            <a:r>
              <a:rPr lang="en-US" dirty="0" smtClean="0"/>
              <a:t>Record and communicate what you do and what you discover to others</a:t>
            </a:r>
          </a:p>
          <a:p>
            <a:pPr>
              <a:buFont typeface="Arial"/>
              <a:buChar char="•"/>
            </a:pPr>
            <a:r>
              <a:rPr lang="en-US" dirty="0" smtClean="0"/>
              <a:t>If you get a very accurate result, and yet I cannot understand what you did in the lab I will not give you a passing grade.</a:t>
            </a:r>
            <a:endParaRPr lang="en-US" dirty="0"/>
          </a:p>
        </p:txBody>
      </p:sp>
    </p:spTree>
    <p:extLst>
      <p:ext uri="{BB962C8B-B14F-4D97-AF65-F5344CB8AC3E}">
        <p14:creationId xmlns:p14="http://schemas.microsoft.com/office/powerpoint/2010/main" val="2853179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742950"/>
          </a:xfrm>
        </p:spPr>
        <p:txBody>
          <a:bodyPr/>
          <a:lstStyle/>
          <a:p>
            <a:r>
              <a:rPr lang="en-US" dirty="0" smtClean="0"/>
              <a:t>Lab Notebook and Formal Report</a:t>
            </a:r>
            <a:endParaRPr lang="en-US" dirty="0"/>
          </a:p>
        </p:txBody>
      </p:sp>
      <p:sp>
        <p:nvSpPr>
          <p:cNvPr id="3" name="Content Placeholder 2"/>
          <p:cNvSpPr>
            <a:spLocks noGrp="1"/>
          </p:cNvSpPr>
          <p:nvPr>
            <p:ph idx="1"/>
          </p:nvPr>
        </p:nvSpPr>
        <p:spPr>
          <a:xfrm>
            <a:off x="304800" y="990601"/>
            <a:ext cx="8686800" cy="5334000"/>
          </a:xfrm>
        </p:spPr>
        <p:txBody>
          <a:bodyPr/>
          <a:lstStyle/>
          <a:p>
            <a:pPr>
              <a:buFont typeface="Arial"/>
              <a:buChar char="•"/>
            </a:pPr>
            <a:r>
              <a:rPr lang="en-US" dirty="0" smtClean="0"/>
              <a:t>Buy a lab notebook from either the bookstore or online.</a:t>
            </a:r>
          </a:p>
          <a:p>
            <a:pPr>
              <a:buFont typeface="Arial"/>
              <a:buChar char="•"/>
            </a:pPr>
            <a:r>
              <a:rPr lang="en-US" dirty="0" smtClean="0"/>
              <a:t>Lab notebook is the actual and precise record of your experiment. </a:t>
            </a:r>
            <a:r>
              <a:rPr lang="en-US" dirty="0"/>
              <a:t>Write </a:t>
            </a:r>
            <a:r>
              <a:rPr lang="en-US" u="sng" dirty="0"/>
              <a:t>during</a:t>
            </a:r>
            <a:r>
              <a:rPr lang="en-US" dirty="0"/>
              <a:t> the </a:t>
            </a:r>
            <a:r>
              <a:rPr lang="en-US" dirty="0" smtClean="0"/>
              <a:t>lab as you perform every step (not at the end of the entire experiment). </a:t>
            </a:r>
          </a:p>
          <a:p>
            <a:pPr>
              <a:buFont typeface="Arial"/>
              <a:buChar char="•"/>
            </a:pPr>
            <a:r>
              <a:rPr lang="en-US" dirty="0" smtClean="0"/>
              <a:t>Lab </a:t>
            </a:r>
            <a:r>
              <a:rPr lang="en-US" dirty="0"/>
              <a:t>r</a:t>
            </a:r>
            <a:r>
              <a:rPr lang="en-US" dirty="0" smtClean="0"/>
              <a:t>eport is similar to a paper you want to publish. Assume the readers are not familiar with your experiment. </a:t>
            </a:r>
            <a:r>
              <a:rPr lang="en-US" dirty="0"/>
              <a:t>Written </a:t>
            </a:r>
            <a:r>
              <a:rPr lang="en-US" u="sng" dirty="0"/>
              <a:t>after</a:t>
            </a:r>
            <a:r>
              <a:rPr lang="en-US" dirty="0"/>
              <a:t> the experiment. Do it at home</a:t>
            </a:r>
            <a:r>
              <a:rPr lang="en-US" dirty="0" smtClean="0"/>
              <a:t>.</a:t>
            </a:r>
          </a:p>
          <a:p>
            <a:pPr>
              <a:buFont typeface="Arial"/>
              <a:buChar char="•"/>
            </a:pPr>
            <a:r>
              <a:rPr lang="en-US" dirty="0" smtClean="0"/>
              <a:t>Read the “Lab Notebook </a:t>
            </a:r>
            <a:r>
              <a:rPr lang="en-US" smtClean="0"/>
              <a:t>and Report” </a:t>
            </a:r>
            <a:r>
              <a:rPr lang="en-US" dirty="0" smtClean="0"/>
              <a:t>file on the website. It teaches you how to write the notebook and report.</a:t>
            </a:r>
            <a:endParaRPr lang="en-US" dirty="0"/>
          </a:p>
          <a:p>
            <a:pPr>
              <a:buFont typeface="Arial"/>
              <a:buChar char="•"/>
            </a:pPr>
            <a:endParaRPr lang="en-US" dirty="0" smtClean="0"/>
          </a:p>
          <a:p>
            <a:pPr>
              <a:buFont typeface="Arial"/>
              <a:buChar char="•"/>
            </a:pPr>
            <a:endParaRPr lang="en-US" dirty="0"/>
          </a:p>
        </p:txBody>
      </p:sp>
    </p:spTree>
    <p:extLst>
      <p:ext uri="{BB962C8B-B14F-4D97-AF65-F5344CB8AC3E}">
        <p14:creationId xmlns:p14="http://schemas.microsoft.com/office/powerpoint/2010/main" val="90776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6750"/>
          </a:xfrm>
        </p:spPr>
        <p:txBody>
          <a:bodyPr/>
          <a:lstStyle/>
          <a:p>
            <a:r>
              <a:rPr lang="en-US" dirty="0" smtClean="0"/>
              <a:t>Lab Notebook Overview</a:t>
            </a:r>
            <a:endParaRPr lang="en-US" dirty="0"/>
          </a:p>
        </p:txBody>
      </p:sp>
      <p:sp>
        <p:nvSpPr>
          <p:cNvPr id="3" name="Content Placeholder 2"/>
          <p:cNvSpPr>
            <a:spLocks noGrp="1"/>
          </p:cNvSpPr>
          <p:nvPr>
            <p:ph idx="1"/>
          </p:nvPr>
        </p:nvSpPr>
        <p:spPr>
          <a:xfrm>
            <a:off x="457200" y="914401"/>
            <a:ext cx="8229600" cy="5410200"/>
          </a:xfrm>
        </p:spPr>
        <p:txBody>
          <a:bodyPr/>
          <a:lstStyle/>
          <a:p>
            <a:pPr>
              <a:buFont typeface="Arial"/>
              <a:buChar char="•"/>
            </a:pPr>
            <a:r>
              <a:rPr lang="en-US" dirty="0" smtClean="0"/>
              <a:t>Must do for every lab (except simulations).</a:t>
            </a:r>
          </a:p>
          <a:p>
            <a:pPr>
              <a:buFont typeface="Arial"/>
              <a:buChar char="•"/>
            </a:pPr>
            <a:r>
              <a:rPr lang="en-US" dirty="0" smtClean="0"/>
              <a:t>Submit </a:t>
            </a:r>
            <a:r>
              <a:rPr lang="en-US" dirty="0"/>
              <a:t>the duplicate copy at the end of the lab.</a:t>
            </a:r>
          </a:p>
          <a:p>
            <a:pPr>
              <a:buFont typeface="Arial"/>
              <a:buChar char="•"/>
            </a:pPr>
            <a:r>
              <a:rPr lang="en-US" dirty="0"/>
              <a:t>Actual record of </a:t>
            </a:r>
            <a:r>
              <a:rPr lang="en-US" u="sng" dirty="0"/>
              <a:t>exactly</a:t>
            </a:r>
            <a:r>
              <a:rPr lang="en-US" dirty="0"/>
              <a:t> what you did during the experiment. It is not </a:t>
            </a:r>
            <a:r>
              <a:rPr lang="en-US" dirty="0" smtClean="0"/>
              <a:t>supposed to </a:t>
            </a:r>
            <a:r>
              <a:rPr lang="en-US" dirty="0"/>
              <a:t>be </a:t>
            </a:r>
            <a:r>
              <a:rPr lang="en-US" dirty="0" smtClean="0"/>
              <a:t>neat</a:t>
            </a:r>
            <a:r>
              <a:rPr lang="en-US" dirty="0"/>
              <a:t>.</a:t>
            </a:r>
          </a:p>
          <a:p>
            <a:pPr>
              <a:buFont typeface="Arial"/>
              <a:buChar char="•"/>
            </a:pPr>
            <a:r>
              <a:rPr lang="en-US" dirty="0"/>
              <a:t>Write in ink, </a:t>
            </a:r>
            <a:r>
              <a:rPr lang="en-US" u="sng" dirty="0"/>
              <a:t>not</a:t>
            </a:r>
            <a:r>
              <a:rPr lang="en-US" dirty="0"/>
              <a:t> pencil. Do not erase anything. If you made a mistake, draw a thin line to cross out the mistake, and write a short justification next to it. </a:t>
            </a:r>
          </a:p>
        </p:txBody>
      </p:sp>
    </p:spTree>
    <p:extLst>
      <p:ext uri="{BB962C8B-B14F-4D97-AF65-F5344CB8AC3E}">
        <p14:creationId xmlns:p14="http://schemas.microsoft.com/office/powerpoint/2010/main" val="391656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9">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794</TotalTime>
  <Words>1609</Words>
  <Application>Microsoft Macintosh PowerPoint</Application>
  <PresentationFormat>On-screen Show (4:3)</PresentationFormat>
  <Paragraphs>181</Paragraphs>
  <Slides>31</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Flow</vt:lpstr>
      <vt:lpstr>Equation</vt:lpstr>
      <vt:lpstr>Phys 175</vt:lpstr>
      <vt:lpstr>Download the following files:</vt:lpstr>
      <vt:lpstr>Introduction</vt:lpstr>
      <vt:lpstr>Textbook &amp; Course Homepage</vt:lpstr>
      <vt:lpstr>Grades</vt:lpstr>
      <vt:lpstr>Policy on Collaboration</vt:lpstr>
      <vt:lpstr>Lab Philosophy</vt:lpstr>
      <vt:lpstr>Lab Notebook and Formal Report</vt:lpstr>
      <vt:lpstr>Lab Notebook Overview</vt:lpstr>
      <vt:lpstr>Lab Notebook</vt:lpstr>
      <vt:lpstr>Lab Notebook 1</vt:lpstr>
      <vt:lpstr>Lab Notebook 2</vt:lpstr>
      <vt:lpstr>Lab Notebook 3</vt:lpstr>
      <vt:lpstr>Lab Notebook 4</vt:lpstr>
      <vt:lpstr>Lab Notebook 5</vt:lpstr>
      <vt:lpstr>Formal Lab Report Overview</vt:lpstr>
      <vt:lpstr>Formal Lab Report</vt:lpstr>
      <vt:lpstr>Data and Tables</vt:lpstr>
      <vt:lpstr>Analysis and Calculations</vt:lpstr>
      <vt:lpstr>Multiple Trials</vt:lpstr>
      <vt:lpstr>Sources of Error</vt:lpstr>
      <vt:lpstr>Conclusion</vt:lpstr>
      <vt:lpstr>Examples of Conclusions</vt:lpstr>
      <vt:lpstr>Questions</vt:lpstr>
      <vt:lpstr>Diagrams</vt:lpstr>
      <vt:lpstr>Graph</vt:lpstr>
      <vt:lpstr>Some (very) simple error analysis</vt:lpstr>
      <vt:lpstr>Percentage difference</vt:lpstr>
      <vt:lpstr>Some common mistakes</vt:lpstr>
      <vt:lpstr>Detailed Error Analysis</vt:lpstr>
      <vt:lpstr>PowerPoint Presentation</vt:lpstr>
    </vt:vector>
  </TitlesOfParts>
  <Company>Caltech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174</dc:title>
  <dc:creator>hok lee</dc:creator>
  <cp:lastModifiedBy>Wilfred Lee</cp:lastModifiedBy>
  <cp:revision>94</cp:revision>
  <dcterms:created xsi:type="dcterms:W3CDTF">2012-01-10T17:18:57Z</dcterms:created>
  <dcterms:modified xsi:type="dcterms:W3CDTF">2018-08-10T22:10:24Z</dcterms:modified>
</cp:coreProperties>
</file>